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80" r:id="rId3"/>
    <p:sldId id="289" r:id="rId4"/>
    <p:sldId id="290" r:id="rId5"/>
    <p:sldId id="291" r:id="rId6"/>
    <p:sldId id="259" r:id="rId7"/>
    <p:sldId id="279" r:id="rId8"/>
    <p:sldId id="294" r:id="rId9"/>
    <p:sldId id="295" r:id="rId10"/>
    <p:sldId id="282" r:id="rId11"/>
    <p:sldId id="261" r:id="rId12"/>
    <p:sldId id="265" r:id="rId13"/>
    <p:sldId id="293" r:id="rId14"/>
    <p:sldId id="283" r:id="rId15"/>
    <p:sldId id="284" r:id="rId16"/>
    <p:sldId id="296" r:id="rId17"/>
    <p:sldId id="297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ng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92909" autoAdjust="0"/>
  </p:normalViewPr>
  <p:slideViewPr>
    <p:cSldViewPr>
      <p:cViewPr>
        <p:scale>
          <a:sx n="10" d="100"/>
          <a:sy n="10" d="100"/>
        </p:scale>
        <p:origin x="-3360" y="-13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BCB01-1C51-47C9-BFB4-34354C1D4F1C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9E158-8C64-4303-BF23-B4090BBA7B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715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峯：</a:t>
            </a:r>
            <a:endParaRPr lang="en-US" altLang="zh-TW" dirty="0" smtClean="0"/>
          </a:p>
          <a:p>
            <a:r>
              <a:rPr lang="zh-TW" altLang="en-US" dirty="0" smtClean="0"/>
              <a:t>回覆</a:t>
            </a:r>
            <a:r>
              <a:rPr lang="en-US" altLang="zh-TW" dirty="0" smtClean="0"/>
              <a:t>PPT</a:t>
            </a:r>
            <a:r>
              <a:rPr lang="zh-TW" altLang="en-US" dirty="0" smtClean="0"/>
              <a:t> </a:t>
            </a:r>
            <a:r>
              <a:rPr lang="en-US" altLang="zh-TW" dirty="0" smtClean="0"/>
              <a:t>@2018/01/07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87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「請任意連接一個裝置當  </a:t>
            </a:r>
            <a:r>
              <a:rPr lang="en-US" altLang="zh-TW" sz="1200" i="0" dirty="0" smtClean="0"/>
              <a:t>Host</a:t>
            </a:r>
            <a:r>
              <a:rPr lang="zh-TW" altLang="en-US" sz="1200" i="0" dirty="0" smtClean="0"/>
              <a:t> ，其餘已被加入的裝置為 </a:t>
            </a:r>
            <a:r>
              <a:rPr lang="en-US" altLang="zh-TW" sz="1200" i="0" dirty="0" smtClean="0"/>
              <a:t>Slave</a:t>
            </a:r>
            <a:r>
              <a:rPr lang="zh-TW" altLang="en-US" sz="1200" i="0" dirty="0" smtClean="0"/>
              <a:t> </a:t>
            </a:r>
            <a:r>
              <a:rPr lang="en-US" altLang="zh-TW" sz="1200" i="0" dirty="0" smtClean="0"/>
              <a:t>.</a:t>
            </a:r>
            <a:r>
              <a:rPr lang="zh-TW" altLang="en-US" sz="1200" i="0" dirty="0" smtClean="0"/>
              <a:t>」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應該再加一段成為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「請任意連接一個裝置當  </a:t>
            </a:r>
            <a:r>
              <a:rPr lang="en-US" altLang="zh-TW" sz="1200" i="0" dirty="0" smtClean="0"/>
              <a:t>Host</a:t>
            </a:r>
            <a:r>
              <a:rPr lang="zh-TW" altLang="en-US" sz="1200" i="0" dirty="0" smtClean="0"/>
              <a:t> ，其餘已被加入的裝置為 </a:t>
            </a:r>
            <a:r>
              <a:rPr lang="en-US" altLang="zh-TW" sz="1200" i="0" dirty="0" smtClean="0"/>
              <a:t>Slave</a:t>
            </a:r>
            <a:r>
              <a:rPr lang="zh-TW" altLang="en-US" sz="1200" i="0" dirty="0" smtClean="0"/>
              <a:t>，</a:t>
            </a:r>
            <a:r>
              <a:rPr lang="zh-TW" altLang="en-US" sz="1200" b="1" i="0" dirty="0" smtClean="0"/>
              <a:t>未被加入的裝置不會做任何動作</a:t>
            </a:r>
            <a:r>
              <a:rPr lang="zh-TW" altLang="en-US" sz="1200" i="0" dirty="0" smtClean="0"/>
              <a:t>」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中正</a:t>
            </a:r>
            <a:r>
              <a:rPr lang="en-US" altLang="zh-TW" sz="120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請於已加入的裝置中擇一點選其藍芽符號做連結當 </a:t>
            </a:r>
            <a:r>
              <a:rPr lang="en-US" altLang="zh-TW" sz="1200" dirty="0" smtClean="0"/>
              <a:t>Host</a:t>
            </a:r>
            <a:r>
              <a:rPr lang="zh-TW" altLang="en-US" sz="1200" dirty="0" smtClean="0"/>
              <a:t> ，其餘已被加入的裝置為 </a:t>
            </a:r>
            <a:r>
              <a:rPr lang="en-US" altLang="zh-TW" sz="1200" dirty="0" smtClean="0"/>
              <a:t>Slave</a:t>
            </a:r>
            <a:r>
              <a:rPr lang="zh-TW" altLang="en-US" sz="1200" dirty="0" smtClean="0"/>
              <a:t>，</a:t>
            </a:r>
            <a:r>
              <a:rPr lang="zh-TW" altLang="en-US" sz="1200" b="1" i="0" dirty="0" smtClean="0"/>
              <a:t>未被加入的裝置不會做任何動作</a:t>
            </a:r>
            <a:endParaRPr lang="en-US" altLang="zh-TW" sz="120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68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峯：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「下面的主要頁面多加時間校正的鈕，因為時間每年誤差 </a:t>
            </a:r>
            <a:r>
              <a:rPr lang="en-US" altLang="zh-TW" sz="1200" dirty="0" smtClean="0">
                <a:solidFill>
                  <a:srgbClr val="FF0000"/>
                </a:solidFill>
              </a:rPr>
              <a:t>8</a:t>
            </a:r>
            <a:r>
              <a:rPr lang="zh-TW" altLang="en-US" sz="1200" dirty="0" smtClean="0">
                <a:solidFill>
                  <a:srgbClr val="FF0000"/>
                </a:solidFill>
              </a:rPr>
              <a:t> 分鐘，建議每個月校正一次 」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這邊不太懂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中正</a:t>
            </a:r>
            <a:r>
              <a:rPr lang="en-US" altLang="zh-TW" sz="1200" dirty="0" smtClean="0">
                <a:solidFill>
                  <a:srgbClr val="FF0000"/>
                </a:solidFill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已回復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8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峯：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Question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有些重複的指令被削去後，在目檢中不會確認，在目檢確認中是否要出現確認呢？？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EX.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排程設定：</a:t>
            </a:r>
            <a:endParaRPr lang="en-US" altLang="zh-TW" dirty="0" smtClean="0"/>
          </a:p>
          <a:p>
            <a:r>
              <a:rPr lang="zh-TW" altLang="en-US" dirty="0" smtClean="0"/>
              <a:t>「 </a:t>
            </a:r>
            <a:r>
              <a:rPr lang="en-US" altLang="zh-TW" dirty="0" smtClean="0"/>
              <a:t>00:00</a:t>
            </a:r>
            <a:r>
              <a:rPr lang="zh-TW" altLang="en-US" dirty="0" smtClean="0"/>
              <a:t> 藍光亮度</a:t>
            </a:r>
            <a:r>
              <a:rPr lang="en-US" altLang="zh-TW" dirty="0" smtClean="0"/>
              <a:t>10</a:t>
            </a:r>
            <a:r>
              <a:rPr lang="zh-TW" altLang="en-US" dirty="0" smtClean="0"/>
              <a:t> 」 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01:00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02:00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 smtClean="0"/>
              <a:t>「</a:t>
            </a:r>
            <a:r>
              <a:rPr lang="en-US" altLang="zh-TW" dirty="0" smtClean="0"/>
              <a:t>03:00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「</a:t>
            </a:r>
            <a:r>
              <a:rPr lang="en-US" altLang="zh-TW" dirty="0" smtClean="0"/>
              <a:t>04:00</a:t>
            </a:r>
            <a:r>
              <a:rPr lang="zh-TW" altLang="en-US" baseline="0" dirty="0" smtClean="0"/>
              <a:t> 藍光亮度</a:t>
            </a:r>
            <a:r>
              <a:rPr lang="en-US" altLang="zh-TW" baseline="0" dirty="0" smtClean="0"/>
              <a:t>15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/>
              <a:t>依照現有的程式架構會出現</a:t>
            </a:r>
            <a:endParaRPr lang="en-US" altLang="zh-TW" b="1" dirty="0" smtClean="0"/>
          </a:p>
          <a:p>
            <a:r>
              <a:rPr lang="zh-TW" altLang="en-US" dirty="0" smtClean="0"/>
              <a:t>削去後只會出現</a:t>
            </a:r>
            <a:endParaRPr lang="en-US" altLang="zh-TW" b="0" dirty="0" smtClean="0"/>
          </a:p>
          <a:p>
            <a:r>
              <a:rPr lang="zh-TW" altLang="en-US" dirty="0" smtClean="0"/>
              <a:t>「 </a:t>
            </a:r>
            <a:r>
              <a:rPr lang="en-US" altLang="zh-TW" dirty="0" smtClean="0"/>
              <a:t>00:00</a:t>
            </a:r>
            <a:r>
              <a:rPr lang="zh-TW" altLang="en-US" dirty="0" smtClean="0"/>
              <a:t> 藍光亮度</a:t>
            </a:r>
            <a:r>
              <a:rPr lang="en-US" altLang="zh-TW" dirty="0" smtClean="0"/>
              <a:t>10</a:t>
            </a:r>
            <a:r>
              <a:rPr lang="zh-TW" altLang="en-US" dirty="0" smtClean="0"/>
              <a:t> 」 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01:00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「</a:t>
            </a:r>
            <a:r>
              <a:rPr lang="en-US" altLang="zh-TW" dirty="0" smtClean="0"/>
              <a:t>04:00</a:t>
            </a:r>
            <a:r>
              <a:rPr lang="zh-TW" altLang="en-US" baseline="0" dirty="0" smtClean="0"/>
              <a:t> 藍光亮度</a:t>
            </a:r>
            <a:r>
              <a:rPr lang="en-US" altLang="zh-TW" baseline="0" dirty="0" smtClean="0"/>
              <a:t>15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/>
              <a:t>另一種可能比較好的方案是出現：</a:t>
            </a:r>
            <a:endParaRPr lang="en-US" altLang="zh-TW" b="1" dirty="0" smtClean="0"/>
          </a:p>
          <a:p>
            <a:r>
              <a:rPr lang="zh-TW" altLang="en-US" dirty="0" smtClean="0"/>
              <a:t>「 </a:t>
            </a:r>
            <a:r>
              <a:rPr lang="en-US" altLang="zh-TW" dirty="0" smtClean="0"/>
              <a:t>00:00</a:t>
            </a:r>
            <a:r>
              <a:rPr lang="zh-TW" altLang="en-US" dirty="0" smtClean="0"/>
              <a:t> 藍光亮度</a:t>
            </a:r>
            <a:r>
              <a:rPr lang="en-US" altLang="zh-TW" dirty="0" smtClean="0"/>
              <a:t>10</a:t>
            </a:r>
            <a:r>
              <a:rPr lang="zh-TW" altLang="en-US" dirty="0" smtClean="0"/>
              <a:t> 」 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01:00</a:t>
            </a:r>
            <a:r>
              <a:rPr lang="zh-TW" altLang="en-US" dirty="0" smtClean="0"/>
              <a:t>～</a:t>
            </a:r>
            <a:r>
              <a:rPr lang="en-US" altLang="zh-TW" dirty="0" smtClean="0"/>
              <a:t>03:00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「</a:t>
            </a:r>
            <a:r>
              <a:rPr lang="en-US" altLang="zh-TW" dirty="0" smtClean="0"/>
              <a:t>04:00</a:t>
            </a:r>
            <a:r>
              <a:rPr lang="zh-TW" altLang="en-US" baseline="0" dirty="0" smtClean="0"/>
              <a:t> 藍光亮度</a:t>
            </a:r>
            <a:r>
              <a:rPr lang="en-US" altLang="zh-TW" baseline="0" dirty="0" smtClean="0"/>
              <a:t>15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這樣子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程式改動會比較大，因為用之前的設計方式本來就不是專為目檢功能設計的，照上面方案的方式，傳送排程的程式要整個大調整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中正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用比較好的方案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2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峯：               </a:t>
            </a:r>
            <a:endParaRPr lang="en-US" altLang="zh-TW" dirty="0" smtClean="0"/>
          </a:p>
          <a:p>
            <a:r>
              <a:rPr lang="zh-TW" altLang="en-US" dirty="0" smtClean="0"/>
              <a:t>顯示紅字的部分，離整點差十分鐘以內，我就顯示紅色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Question</a:t>
            </a:r>
            <a:br>
              <a:rPr lang="en-US" altLang="zh-TW" dirty="0" smtClean="0"/>
            </a:br>
            <a:r>
              <a:rPr lang="zh-TW" altLang="en-US" dirty="0" smtClean="0"/>
              <a:t>「關燈」  是指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，但是風扇不會過一分鐘停止的狀態吧？？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如果答案為是，那原本的，「關機」指令（風扇會停止）還需要嗎？？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中正</a:t>
            </a:r>
            <a:r>
              <a:rPr lang="en-US" altLang="zh-TW" dirty="0" smtClean="0"/>
              <a:t>:</a:t>
            </a:r>
          </a:p>
          <a:p>
            <a:r>
              <a:rPr lang="zh-TW" altLang="en-US" smtClean="0"/>
              <a:t>就是關燈的指令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8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5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7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1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00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56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52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5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5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7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01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13DEA-665C-4879-B35C-1E5C98CD3353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4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tiff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.tiff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0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900" dirty="0" smtClean="0"/>
              <a:t>1.</a:t>
            </a:r>
            <a:r>
              <a:rPr lang="zh-TW" altLang="en-US" sz="1900" dirty="0" smtClean="0"/>
              <a:t> 一開始頁面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 smtClean="0"/>
              <a:t>2.</a:t>
            </a:r>
            <a:r>
              <a:rPr lang="zh-TW" altLang="en-US" sz="1900" dirty="0" smtClean="0"/>
              <a:t> 藍</a:t>
            </a:r>
            <a:r>
              <a:rPr lang="zh-TW" altLang="en-US" sz="1900" dirty="0"/>
              <a:t>芽裝置連接的畫面 </a:t>
            </a:r>
            <a:r>
              <a:rPr lang="en-US" altLang="zh-TW" sz="1900" dirty="0"/>
              <a:t>(</a:t>
            </a:r>
            <a:r>
              <a:rPr lang="zh-TW" altLang="en-US" sz="1900" dirty="0"/>
              <a:t>要先新增裝置</a:t>
            </a:r>
            <a:r>
              <a:rPr lang="en-US" altLang="zh-TW" sz="1900" dirty="0" smtClean="0"/>
              <a:t>)</a:t>
            </a:r>
          </a:p>
          <a:p>
            <a:pPr marL="0" indent="0">
              <a:buNone/>
            </a:pPr>
            <a:r>
              <a:rPr lang="en-US" altLang="zh-TW" sz="1900" dirty="0"/>
              <a:t>3</a:t>
            </a:r>
            <a:r>
              <a:rPr lang="en-US" altLang="zh-TW" sz="1900" dirty="0" smtClean="0"/>
              <a:t>.</a:t>
            </a:r>
            <a:r>
              <a:rPr lang="zh-TW" altLang="en-US" sz="1900" dirty="0" smtClean="0"/>
              <a:t> 裝置</a:t>
            </a:r>
            <a:r>
              <a:rPr lang="zh-TW" altLang="en-US" sz="1900" dirty="0"/>
              <a:t>設定   </a:t>
            </a:r>
            <a:r>
              <a:rPr lang="en-US" altLang="zh-TW" sz="1900" dirty="0"/>
              <a:t>(app</a:t>
            </a:r>
            <a:r>
              <a:rPr lang="zh-TW" altLang="en-US" sz="1900" dirty="0"/>
              <a:t>內已有新增完裝置</a:t>
            </a:r>
            <a:r>
              <a:rPr lang="en-US" altLang="zh-TW" sz="1900" dirty="0" smtClean="0"/>
              <a:t>)</a:t>
            </a:r>
          </a:p>
          <a:p>
            <a:pPr marL="0" indent="0">
              <a:buNone/>
            </a:pPr>
            <a:r>
              <a:rPr lang="en-US" altLang="zh-TW" sz="1900" dirty="0"/>
              <a:t>4.</a:t>
            </a:r>
            <a:r>
              <a:rPr lang="zh-TW" altLang="en-US" sz="1900" dirty="0"/>
              <a:t> </a:t>
            </a:r>
            <a:r>
              <a:rPr lang="zh-TW" altLang="en-US" sz="1900" dirty="0" smtClean="0"/>
              <a:t> 多</a:t>
            </a:r>
            <a:r>
              <a:rPr lang="zh-TW" altLang="en-US" sz="1900" dirty="0"/>
              <a:t>顆燈一起時間校正</a:t>
            </a:r>
          </a:p>
          <a:p>
            <a:pPr marL="0" indent="0">
              <a:buNone/>
            </a:pPr>
            <a:r>
              <a:rPr lang="en-US" altLang="zh-TW" sz="1900" dirty="0"/>
              <a:t>5. </a:t>
            </a:r>
            <a:r>
              <a:rPr lang="zh-TW" altLang="en-US" sz="1900" dirty="0" smtClean="0"/>
              <a:t> 多</a:t>
            </a:r>
            <a:r>
              <a:rPr lang="zh-TW" altLang="en-US" sz="1900" dirty="0"/>
              <a:t>顆燈一起風扇</a:t>
            </a:r>
            <a:r>
              <a:rPr lang="zh-TW" altLang="en-US" sz="1900" dirty="0" smtClean="0"/>
              <a:t>調整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/>
              <a:t>6. </a:t>
            </a:r>
            <a:r>
              <a:rPr lang="zh-TW" altLang="en-US" sz="1900" dirty="0" smtClean="0"/>
              <a:t> </a:t>
            </a:r>
            <a:r>
              <a:rPr lang="en-US" altLang="zh-TW" sz="1900" dirty="0" smtClean="0"/>
              <a:t>Group  </a:t>
            </a:r>
            <a:r>
              <a:rPr lang="zh-TW" altLang="en-US" sz="1900" dirty="0" smtClean="0"/>
              <a:t>編輯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/>
              <a:t>7. </a:t>
            </a:r>
            <a:r>
              <a:rPr lang="zh-TW" altLang="en-US" sz="1900" dirty="0" smtClean="0"/>
              <a:t> </a:t>
            </a:r>
            <a:r>
              <a:rPr lang="en-US" altLang="zh-TW" sz="1900" dirty="0" smtClean="0"/>
              <a:t>schedule</a:t>
            </a:r>
            <a:r>
              <a:rPr lang="zh-TW" altLang="en-US" sz="1900" dirty="0" smtClean="0"/>
              <a:t>編輯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/>
              <a:t>8</a:t>
            </a:r>
            <a:r>
              <a:rPr lang="en-US" altLang="zh-TW" sz="1900" dirty="0" smtClean="0"/>
              <a:t>.</a:t>
            </a:r>
            <a:r>
              <a:rPr lang="zh-TW" altLang="en-US" sz="1900" dirty="0" smtClean="0"/>
              <a:t> 全</a:t>
            </a:r>
            <a:r>
              <a:rPr lang="zh-TW" altLang="en-US" sz="1900" dirty="0"/>
              <a:t>螢幕編輯排</a:t>
            </a:r>
            <a:r>
              <a:rPr lang="zh-TW" altLang="en-US" sz="1900" dirty="0" smtClean="0"/>
              <a:t>程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/>
              <a:t>9.</a:t>
            </a:r>
            <a:r>
              <a:rPr lang="zh-TW" altLang="en-US" sz="1900" dirty="0"/>
              <a:t> </a:t>
            </a:r>
            <a:r>
              <a:rPr lang="zh-TW" altLang="en-US" sz="1900" dirty="0" smtClean="0"/>
              <a:t> 排</a:t>
            </a:r>
            <a:r>
              <a:rPr lang="zh-TW" altLang="en-US" sz="1900" dirty="0"/>
              <a:t>程目檢視窗</a:t>
            </a:r>
            <a:r>
              <a:rPr lang="zh-TW" altLang="en-US" sz="1900" dirty="0" smtClean="0"/>
              <a:t>編輯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 smtClean="0"/>
              <a:t>1</a:t>
            </a:r>
            <a:r>
              <a:rPr lang="en-US" altLang="zh-TW" sz="1900" dirty="0"/>
              <a:t>0</a:t>
            </a:r>
            <a:r>
              <a:rPr lang="en-US" altLang="zh-TW" sz="1900" dirty="0" smtClean="0"/>
              <a:t>.</a:t>
            </a:r>
            <a:r>
              <a:rPr lang="zh-TW" altLang="en-US" sz="1900" dirty="0" smtClean="0"/>
              <a:t> 手動</a:t>
            </a:r>
            <a:r>
              <a:rPr lang="zh-TW" altLang="en-US" sz="1900" dirty="0"/>
              <a:t>模式、手動與排程間的</a:t>
            </a:r>
            <a:r>
              <a:rPr lang="zh-TW" altLang="en-US" sz="1900" dirty="0" smtClean="0"/>
              <a:t>切換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1900" dirty="0" smtClean="0"/>
              <a:t>11.</a:t>
            </a:r>
            <a:r>
              <a:rPr lang="zh-TW" altLang="en-US" sz="1900" dirty="0" smtClean="0"/>
              <a:t>  </a:t>
            </a:r>
            <a:r>
              <a:rPr lang="zh-TW" altLang="en-US" sz="1900" dirty="0"/>
              <a:t>重新</a:t>
            </a:r>
            <a:r>
              <a:rPr lang="zh-TW" altLang="en-US" sz="1900" dirty="0" smtClean="0"/>
              <a:t>連線</a:t>
            </a:r>
            <a:endParaRPr lang="en-US" altLang="zh-TW" sz="1900" dirty="0" smtClean="0"/>
          </a:p>
          <a:p>
            <a:pPr marL="457200" indent="-457200">
              <a:buAutoNum type="arabicPeriod" startAt="12"/>
            </a:pPr>
            <a:r>
              <a:rPr lang="zh-TW" altLang="en-US" sz="1900" dirty="0" smtClean="0"/>
              <a:t>已被</a:t>
            </a:r>
            <a:r>
              <a:rPr lang="zh-TW" altLang="en-US" sz="1900" dirty="0"/>
              <a:t>編輯群組的</a:t>
            </a:r>
            <a:r>
              <a:rPr lang="zh-TW" altLang="en-US" sz="1900" dirty="0" smtClean="0"/>
              <a:t>顯示</a:t>
            </a:r>
            <a:endParaRPr lang="en-US" altLang="zh-TW" sz="1900" dirty="0" smtClean="0"/>
          </a:p>
          <a:p>
            <a:pPr marL="0" indent="0">
              <a:buNone/>
            </a:pPr>
            <a:r>
              <a:rPr lang="en-US" altLang="zh-TW" sz="2000" dirty="0"/>
              <a:t>13. </a:t>
            </a:r>
            <a:r>
              <a:rPr lang="zh-TW" altLang="en-US" sz="2000" dirty="0"/>
              <a:t>工程模式編輯  </a:t>
            </a:r>
            <a:r>
              <a:rPr lang="en-US" altLang="zh-TW" sz="2000" dirty="0"/>
              <a:t>(</a:t>
            </a:r>
            <a:r>
              <a:rPr lang="zh-TW" altLang="en-US" sz="2000" dirty="0"/>
              <a:t>此頁面消費者不會有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r>
              <a:rPr lang="en-US" altLang="zh-TW" sz="2000" dirty="0"/>
              <a:t>14.</a:t>
            </a:r>
            <a:r>
              <a:rPr lang="zh-TW" altLang="en-US" sz="2000" dirty="0"/>
              <a:t> 停止 </a:t>
            </a:r>
            <a:r>
              <a:rPr lang="en-US" altLang="zh-TW" sz="2000" dirty="0"/>
              <a:t>/ </a:t>
            </a:r>
            <a:r>
              <a:rPr lang="zh-TW" altLang="en-US" sz="2000" dirty="0"/>
              <a:t>開始 執行排程 </a:t>
            </a:r>
          </a:p>
          <a:p>
            <a:pPr marL="0" indent="0">
              <a:buNone/>
            </a:pPr>
            <a:endParaRPr lang="zh-TW" altLang="en-US" sz="1900" dirty="0"/>
          </a:p>
          <a:p>
            <a:pPr marL="514350" indent="-514350">
              <a:buFont typeface="Arial" pitchFamily="34" charset="0"/>
              <a:buAutoNum type="arabicPeriod"/>
            </a:pPr>
            <a:endParaRPr lang="zh-TW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lang="zh-TW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lang="zh-TW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lang="en-US" altLang="zh-TW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zh-TW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lang="zh-TW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lang="zh-TW" altLang="en-US" dirty="0"/>
          </a:p>
          <a:p>
            <a:pPr marL="514350" indent="-514350">
              <a:buAutoNum type="arabicPeriod"/>
            </a:pPr>
            <a:endParaRPr lang="en-US" altLang="zh-TW" dirty="0" smtClean="0"/>
          </a:p>
          <a:p>
            <a:pPr marL="514350" indent="-514350">
              <a:buAutoNum type="arabicPeriod"/>
            </a:pPr>
            <a:endParaRPr lang="en-US" altLang="zh-TW" dirty="0" smtClean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-4884495" y="-10578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180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1634315" y="-4131841"/>
            <a:ext cx="32558452" cy="14601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C:\Users\wu\Desktop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257" y="268902"/>
            <a:ext cx="5403157" cy="89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wu\Desktop\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3835" y="-2596444"/>
            <a:ext cx="3456384" cy="61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-7565355" y="-796244"/>
            <a:ext cx="392392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927525" y="-125559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此處</a:t>
            </a:r>
            <a:r>
              <a:rPr lang="zh-TW" altLang="en-US" dirty="0"/>
              <a:t>可以點選掉的</a:t>
            </a:r>
            <a:r>
              <a:rPr lang="zh-TW" altLang="en-US" dirty="0" smtClean="0"/>
              <a:t>模式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此次的方框需像這樣分開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-5081587" y="-796244"/>
            <a:ext cx="1592560" cy="80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-3259257" y="3020180"/>
            <a:ext cx="540315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7716" y="3312259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28422" y="3293696"/>
            <a:ext cx="715478" cy="3745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BLUE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-448388" y="3312259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 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-1384492" y="3308212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 M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2320596" y="3308212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-3256700" y="3302642"/>
            <a:ext cx="825552" cy="35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-3281387" y="1940060"/>
            <a:ext cx="5425287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4"/>
          <a:stretch/>
        </p:blipFill>
        <p:spPr bwMode="auto">
          <a:xfrm>
            <a:off x="-3281387" y="-256184"/>
            <a:ext cx="5403157" cy="27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 flipH="1">
            <a:off x="2143900" y="-1070928"/>
            <a:ext cx="2495593" cy="43646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-3228153" y="2650848"/>
            <a:ext cx="319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上方請</a:t>
            </a:r>
            <a:r>
              <a:rPr lang="zh-TW" altLang="en-US" dirty="0"/>
              <a:t>點</a:t>
            </a:r>
            <a:r>
              <a:rPr lang="zh-TW" altLang="en-US" dirty="0" smtClean="0"/>
              <a:t>選欲控制之群組</a:t>
            </a:r>
            <a:endParaRPr lang="zh-TW" altLang="en-US" dirty="0"/>
          </a:p>
        </p:txBody>
      </p:sp>
      <p:pic>
        <p:nvPicPr>
          <p:cNvPr id="22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76879" r="58028" b="9971"/>
          <a:stretch/>
        </p:blipFill>
        <p:spPr bwMode="auto">
          <a:xfrm>
            <a:off x="-1145505" y="7046848"/>
            <a:ext cx="1885950" cy="13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76879" r="31366" b="9971"/>
          <a:stretch/>
        </p:blipFill>
        <p:spPr bwMode="auto">
          <a:xfrm>
            <a:off x="-3012405" y="7055791"/>
            <a:ext cx="2035274" cy="135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7" t="76879" r="3755" b="9971"/>
          <a:stretch/>
        </p:blipFill>
        <p:spPr bwMode="auto">
          <a:xfrm>
            <a:off x="377163" y="7055791"/>
            <a:ext cx="1619097" cy="13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-2705323" y="6940982"/>
            <a:ext cx="3445768" cy="1767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487716" y="5972508"/>
            <a:ext cx="4439809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035537" y="5372343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起始時間跟模式位子像這樣對調</a:t>
            </a:r>
            <a:endParaRPr lang="zh-TW" altLang="en-US" sz="3600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-10506458" y="1113299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10506458" y="268902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按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→</a:t>
            </a:r>
            <a:r>
              <a:rPr lang="en-US" altLang="zh-TW" sz="3200" dirty="0" smtClean="0"/>
              <a:t> </a:t>
            </a:r>
            <a:r>
              <a:rPr lang="zh-TW" altLang="en-US" sz="3200" dirty="0"/>
              <a:t>編輯</a:t>
            </a:r>
            <a:r>
              <a:rPr lang="zh-TW" altLang="en-US" sz="3200" dirty="0" smtClean="0"/>
              <a:t>排程</a:t>
            </a:r>
            <a:endParaRPr lang="zh-TW" altLang="en-US" sz="3200" dirty="0"/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-3916368" y="-2596444"/>
            <a:ext cx="159577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-2205581" y="-2929191"/>
            <a:ext cx="560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按</a:t>
            </a:r>
            <a:r>
              <a:rPr lang="zh-TW" altLang="en-US" sz="3200" dirty="0"/>
              <a:t>此處會變全</a:t>
            </a:r>
            <a:r>
              <a:rPr lang="zh-TW" altLang="en-US" sz="3200" dirty="0" smtClean="0"/>
              <a:t>螢幕如下</a:t>
            </a:r>
            <a:r>
              <a:rPr lang="zh-TW" altLang="en-US" sz="3200" dirty="0"/>
              <a:t>張</a:t>
            </a:r>
            <a:r>
              <a:rPr lang="en-US" altLang="zh-TW" sz="3200" dirty="0" err="1"/>
              <a:t>ppt</a:t>
            </a:r>
            <a:endParaRPr lang="zh-TW" altLang="en-US" sz="3200" dirty="0"/>
          </a:p>
        </p:txBody>
      </p:sp>
      <p:sp>
        <p:nvSpPr>
          <p:cNvPr id="18" name="橢圓 17"/>
          <p:cNvSpPr/>
          <p:nvPr/>
        </p:nvSpPr>
        <p:spPr>
          <a:xfrm>
            <a:off x="-4285307" y="-2344416"/>
            <a:ext cx="427856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1996277" y="4460340"/>
            <a:ext cx="1851128" cy="872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860959" y="3860175"/>
            <a:ext cx="5783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各整點的紅圈可向上拉至所要的亮度階數點</a:t>
            </a:r>
            <a:endParaRPr lang="zh-TW" altLang="en-US" sz="360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621" y="-885493"/>
            <a:ext cx="3859132" cy="6858000"/>
          </a:xfrm>
          <a:prstGeom prst="rect">
            <a:avLst/>
          </a:prstGeom>
        </p:spPr>
      </p:pic>
      <p:cxnSp>
        <p:nvCxnSpPr>
          <p:cNvPr id="35" name="直線單箭頭接點 34"/>
          <p:cNvCxnSpPr/>
          <p:nvPr/>
        </p:nvCxnSpPr>
        <p:spPr>
          <a:xfrm flipV="1">
            <a:off x="1578645" y="2835514"/>
            <a:ext cx="13069960" cy="3857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10904189" y="293684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有做更改的動作但離開編輯排程頁面忘了儲存會有右方的防呆頁面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7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65704" y="-2475656"/>
            <a:ext cx="27723080" cy="11953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1053736" y="-175557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.</a:t>
            </a:r>
            <a:r>
              <a:rPr lang="zh-TW" altLang="en-US" dirty="0" smtClean="0"/>
              <a:t>全螢幕</a:t>
            </a:r>
            <a:r>
              <a:rPr lang="zh-TW" altLang="en-US" dirty="0"/>
              <a:t>編輯</a:t>
            </a:r>
            <a:r>
              <a:rPr lang="zh-TW" altLang="en-US" dirty="0" smtClean="0"/>
              <a:t>排程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-900608" y="6353433"/>
            <a:ext cx="7555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-6445224" y="5661248"/>
            <a:ext cx="6192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這底部</a:t>
            </a:r>
            <a:r>
              <a:rPr lang="zh-TW" altLang="en-US" sz="2400" dirty="0" smtClean="0">
                <a:solidFill>
                  <a:srgbClr val="FF0000"/>
                </a:solidFill>
              </a:rPr>
              <a:t>的字會被切掉不見，要把它用出來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endParaRPr lang="zh-TW" altLang="en-US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1. </a:t>
            </a:r>
            <a:r>
              <a:rPr lang="zh-TW" altLang="en-US" sz="2400" dirty="0">
                <a:solidFill>
                  <a:srgbClr val="FF0000"/>
                </a:solidFill>
              </a:rPr>
              <a:t>排程圖表指令把不必要重複的削去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2. </a:t>
            </a:r>
            <a:r>
              <a:rPr lang="zh-TW" altLang="en-US" sz="2400" dirty="0">
                <a:solidFill>
                  <a:srgbClr val="FF0000"/>
                </a:solidFill>
              </a:rPr>
              <a:t>新增群組的裝置，排程沒有改變，就只同步更動群組的裝置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3. </a:t>
            </a:r>
            <a:r>
              <a:rPr lang="zh-TW" altLang="en-US" sz="2400" dirty="0">
                <a:solidFill>
                  <a:srgbClr val="FF0000"/>
                </a:solidFill>
              </a:rPr>
              <a:t>排程設定，該組時間排程內沒有更動，只有更動群組，也只傳送指令到更改的群組</a:t>
            </a:r>
            <a:endParaRPr lang="zh-TW" altLang="en-US" dirty="0"/>
          </a:p>
        </p:txBody>
      </p:sp>
      <p:pic>
        <p:nvPicPr>
          <p:cNvPr id="4098" name="Picture 2" descr="C:\Users\wu\Desktop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2" y="1360160"/>
            <a:ext cx="8933234" cy="502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-180528" y="5953720"/>
            <a:ext cx="9577064" cy="787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084168" y="1916832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52320" y="1888282"/>
            <a:ext cx="936104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BLUE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07557" y="1931107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 M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87824" y="1962150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 M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547664" y="1962150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262" y="1938164"/>
            <a:ext cx="1080120" cy="54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-900608" y="2235907"/>
            <a:ext cx="9006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-6378860" y="1988840"/>
            <a:ext cx="59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這裡的按鈕</a:t>
            </a:r>
            <a:r>
              <a:rPr lang="zh-TW" altLang="en-US" sz="2400" dirty="0" smtClean="0">
                <a:solidFill>
                  <a:srgbClr val="FF0000"/>
                </a:solidFill>
              </a:rPr>
              <a:t>數字與英文字中間需空一格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0655858" y="-5143914"/>
            <a:ext cx="49973552" cy="1523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0131079" y="-37037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9</a:t>
            </a:r>
            <a:r>
              <a:rPr lang="en-US" altLang="zh-TW" sz="6000" dirty="0" smtClean="0"/>
              <a:t>.</a:t>
            </a:r>
            <a:r>
              <a:rPr lang="zh-TW" altLang="en-US" sz="6000" dirty="0" smtClean="0"/>
              <a:t> 排程目檢視窗編輯</a:t>
            </a:r>
            <a:endParaRPr lang="zh-TW" altLang="en-US" sz="6000" dirty="0"/>
          </a:p>
        </p:txBody>
      </p:sp>
      <p:pic>
        <p:nvPicPr>
          <p:cNvPr id="28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" b="9876"/>
          <a:stretch/>
        </p:blipFill>
        <p:spPr bwMode="auto">
          <a:xfrm>
            <a:off x="-15106837" y="-3"/>
            <a:ext cx="3762731" cy="57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-11344106" y="5472605"/>
            <a:ext cx="18538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11362421" y="501094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按傳送指令後</a:t>
            </a:r>
            <a:endParaRPr lang="zh-TW" altLang="en-US" sz="2400" dirty="0"/>
          </a:p>
        </p:txBody>
      </p:sp>
      <p:pic>
        <p:nvPicPr>
          <p:cNvPr id="4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9359375" y="-610217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-8914224" y="-144019"/>
            <a:ext cx="4954714" cy="5365847"/>
            <a:chOff x="-4429000" y="1340768"/>
            <a:chExt cx="3906207" cy="4251059"/>
          </a:xfrm>
        </p:grpSpPr>
        <p:sp>
          <p:nvSpPr>
            <p:cNvPr id="42" name="文字方塊 41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8" name="圓角矩形 47"/>
          <p:cNvSpPr/>
          <p:nvPr/>
        </p:nvSpPr>
        <p:spPr>
          <a:xfrm>
            <a:off x="-9104348" y="58221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51" name="圓角矩形 50"/>
          <p:cNvSpPr/>
          <p:nvPr/>
        </p:nvSpPr>
        <p:spPr>
          <a:xfrm>
            <a:off x="-7777209" y="58221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9:00</a:t>
            </a:r>
            <a:endParaRPr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-6440052" y="57606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53" name="圓角矩形 52"/>
          <p:cNvSpPr/>
          <p:nvPr/>
        </p:nvSpPr>
        <p:spPr>
          <a:xfrm>
            <a:off x="-5071900" y="58221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-3114910" y="2889028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201181" y="-457817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群組 127"/>
          <p:cNvGrpSpPr/>
          <p:nvPr/>
        </p:nvGrpSpPr>
        <p:grpSpPr>
          <a:xfrm>
            <a:off x="243970" y="8381"/>
            <a:ext cx="4954714" cy="5365847"/>
            <a:chOff x="-4429000" y="1340768"/>
            <a:chExt cx="3906207" cy="4251059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134" name="圓角矩形 133"/>
          <p:cNvSpPr/>
          <p:nvPr/>
        </p:nvSpPr>
        <p:spPr>
          <a:xfrm>
            <a:off x="53846" y="73461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1393253" y="72846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11:00</a:t>
            </a:r>
            <a:endParaRPr lang="zh-TW" altLang="en-US" dirty="0"/>
          </a:p>
        </p:txBody>
      </p:sp>
      <p:sp>
        <p:nvSpPr>
          <p:cNvPr id="136" name="圓角矩形 135"/>
          <p:cNvSpPr/>
          <p:nvPr/>
        </p:nvSpPr>
        <p:spPr>
          <a:xfrm>
            <a:off x="2718142" y="72846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137" name="圓角矩形 136"/>
          <p:cNvSpPr/>
          <p:nvPr/>
        </p:nvSpPr>
        <p:spPr>
          <a:xfrm>
            <a:off x="4086294" y="73461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-8806912" y="5086159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下一步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61431" y="5311437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下一步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-2860569" y="2120732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下一步</a:t>
            </a:r>
            <a:endParaRPr lang="zh-TW" altLang="en-US" sz="3600" dirty="0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-3114909" y="3960437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-11101459" y="1797566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39" name="直線單箭頭接點 38"/>
          <p:cNvCxnSpPr/>
          <p:nvPr/>
        </p:nvCxnSpPr>
        <p:spPr>
          <a:xfrm flipH="1">
            <a:off x="-11271113" y="2443897"/>
            <a:ext cx="1780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-2742149" y="4104453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343507" y="2723217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pic>
        <p:nvPicPr>
          <p:cNvPr id="6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9254480" y="-422378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群組 65"/>
          <p:cNvGrpSpPr/>
          <p:nvPr/>
        </p:nvGrpSpPr>
        <p:grpSpPr>
          <a:xfrm>
            <a:off x="9699631" y="43820"/>
            <a:ext cx="4954714" cy="5365847"/>
            <a:chOff x="-4429000" y="1340768"/>
            <a:chExt cx="3906207" cy="4251059"/>
          </a:xfrm>
        </p:grpSpPr>
        <p:sp>
          <p:nvSpPr>
            <p:cNvPr id="67" name="文字方塊 66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70" name="圓角矩形 69"/>
          <p:cNvSpPr/>
          <p:nvPr/>
        </p:nvSpPr>
        <p:spPr>
          <a:xfrm>
            <a:off x="9509507" y="770049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71" name="圓角矩形 70"/>
          <p:cNvSpPr/>
          <p:nvPr/>
        </p:nvSpPr>
        <p:spPr>
          <a:xfrm>
            <a:off x="10848914" y="76390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12:00</a:t>
            </a:r>
            <a:endParaRPr lang="zh-TW" altLang="en-US" dirty="0"/>
          </a:p>
        </p:txBody>
      </p:sp>
      <p:sp>
        <p:nvSpPr>
          <p:cNvPr id="72" name="圓角矩形 71"/>
          <p:cNvSpPr/>
          <p:nvPr/>
        </p:nvSpPr>
        <p:spPr>
          <a:xfrm>
            <a:off x="12173803" y="76390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73" name="圓角矩形 72"/>
          <p:cNvSpPr/>
          <p:nvPr/>
        </p:nvSpPr>
        <p:spPr>
          <a:xfrm>
            <a:off x="13541955" y="770049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9917092" y="5346876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 下一步</a:t>
            </a:r>
            <a:endParaRPr lang="en-US" altLang="zh-TW" sz="2400" dirty="0" smtClean="0"/>
          </a:p>
        </p:txBody>
      </p:sp>
      <p:cxnSp>
        <p:nvCxnSpPr>
          <p:cNvPr id="76" name="直線單箭頭接點 75"/>
          <p:cNvCxnSpPr/>
          <p:nvPr/>
        </p:nvCxnSpPr>
        <p:spPr>
          <a:xfrm flipV="1">
            <a:off x="6013934" y="3286009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 flipH="1">
            <a:off x="6017142" y="4017117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6389902" y="4161133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5807208" y="2596640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5477635" y="3159432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15480843" y="3890540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5853603" y="4034556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pic>
        <p:nvPicPr>
          <p:cNvPr id="58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8589164" y="-37414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18900284" y="203605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8835899" y="4656939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8687528" y="1162351"/>
            <a:ext cx="4790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09:00</a:t>
            </a:r>
            <a:r>
              <a:rPr lang="zh-TW" altLang="en-US" sz="2800" dirty="0" smtClean="0"/>
              <a:t>   </a:t>
            </a:r>
            <a:r>
              <a:rPr lang="en-US" altLang="zh-TW" sz="2800" dirty="0" smtClean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 smtClean="0"/>
              <a:t>30</a:t>
            </a:r>
          </a:p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11:00</a:t>
            </a:r>
            <a:r>
              <a:rPr lang="zh-TW" altLang="en-US" sz="2800" dirty="0" smtClean="0"/>
              <a:t>   </a:t>
            </a:r>
            <a:r>
              <a:rPr lang="en-US" altLang="zh-TW" sz="2800" dirty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/>
              <a:t>30</a:t>
            </a:r>
          </a:p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12:00</a:t>
            </a:r>
            <a:r>
              <a:rPr lang="zh-TW" altLang="en-US" sz="2800" dirty="0" smtClean="0"/>
              <a:t>   </a:t>
            </a:r>
            <a:r>
              <a:rPr lang="en-US" altLang="zh-TW" sz="2800" dirty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 smtClean="0"/>
              <a:t>30</a:t>
            </a:r>
          </a:p>
          <a:p>
            <a:r>
              <a:rPr lang="zh-TW" altLang="en-US" sz="2800" dirty="0"/>
              <a:t> </a:t>
            </a:r>
            <a:r>
              <a:rPr lang="zh-TW" altLang="en-US" sz="2800" dirty="0" smtClean="0"/>
              <a:t>                          </a:t>
            </a:r>
            <a:r>
              <a:rPr lang="en-US" altLang="zh-TW" sz="2800" dirty="0" smtClean="0"/>
              <a:t>.</a:t>
            </a:r>
          </a:p>
          <a:p>
            <a:r>
              <a:rPr lang="zh-TW" altLang="en-US" sz="2800" dirty="0" smtClean="0"/>
              <a:t>                           </a:t>
            </a:r>
            <a:r>
              <a:rPr lang="en-US" altLang="zh-TW" sz="2800" dirty="0" smtClean="0"/>
              <a:t>.</a:t>
            </a:r>
          </a:p>
          <a:p>
            <a:r>
              <a:rPr lang="zh-TW" altLang="en-US" sz="2800" dirty="0" smtClean="0"/>
              <a:t>                           </a:t>
            </a:r>
            <a:r>
              <a:rPr lang="en-US" altLang="zh-TW" sz="2800" dirty="0" smtClean="0"/>
              <a:t>.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 smtClean="0"/>
              <a:t>確認</a:t>
            </a:r>
            <a:r>
              <a:rPr lang="zh-TW" altLang="en-US" sz="2800" dirty="0"/>
              <a:t>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20029324" y="208905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17915372" y="6227558"/>
            <a:ext cx="4346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en-US" altLang="zh-TW" sz="3600" dirty="0" smtClean="0"/>
          </a:p>
          <a:p>
            <a:r>
              <a:rPr lang="zh-TW" altLang="en-US" sz="3600" dirty="0"/>
              <a:t>完成排程設置</a:t>
            </a:r>
          </a:p>
        </p:txBody>
      </p:sp>
      <p:cxnSp>
        <p:nvCxnSpPr>
          <p:cNvPr id="79" name="直線單箭頭接點 78"/>
          <p:cNvCxnSpPr/>
          <p:nvPr/>
        </p:nvCxnSpPr>
        <p:spPr>
          <a:xfrm flipH="1">
            <a:off x="20749404" y="5486822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79"/>
          <p:cNvSpPr/>
          <p:nvPr/>
        </p:nvSpPr>
        <p:spPr>
          <a:xfrm>
            <a:off x="21733057" y="4535042"/>
            <a:ext cx="1463247" cy="99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-20206302" y="2596640"/>
            <a:ext cx="46085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-19846262" y="170523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編輯完排程按儲存</a:t>
            </a:r>
            <a:r>
              <a:rPr lang="zh-TW" altLang="en-US" sz="2400" dirty="0"/>
              <a:t>後</a:t>
            </a:r>
            <a:r>
              <a:rPr lang="zh-TW" altLang="en-US" sz="2400" dirty="0" smtClean="0"/>
              <a:t>回到此頁面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97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665105" y="-6223924"/>
            <a:ext cx="42628737" cy="17713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 descr="C:\Users\wu\Desktop\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224" y="-2479508"/>
            <a:ext cx="3816424" cy="67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5289224" y="-492600"/>
            <a:ext cx="3798471" cy="3606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784874" y="3249861"/>
            <a:ext cx="1320774" cy="398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執行排程</a:t>
            </a:r>
            <a:endParaRPr lang="zh-TW" altLang="en-US" dirty="0"/>
          </a:p>
        </p:txBody>
      </p:sp>
      <p:cxnSp>
        <p:nvCxnSpPr>
          <p:cNvPr id="84" name="直線單箭頭接點 83"/>
          <p:cNvCxnSpPr/>
          <p:nvPr/>
        </p:nvCxnSpPr>
        <p:spPr>
          <a:xfrm flipV="1">
            <a:off x="8942859" y="1866263"/>
            <a:ext cx="3954582" cy="158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14770863" y="3907533"/>
            <a:ext cx="993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(</a:t>
            </a:r>
            <a:r>
              <a:rPr lang="zh-TW" altLang="en-US" sz="3600" dirty="0" smtClean="0"/>
              <a:t>進入回復排程</a:t>
            </a:r>
            <a:endParaRPr lang="en-US" altLang="zh-TW" sz="3600" dirty="0" smtClean="0"/>
          </a:p>
          <a:p>
            <a:r>
              <a:rPr lang="zh-TW" altLang="en-US" sz="3600" dirty="0"/>
              <a:t>實際上是手動模式</a:t>
            </a:r>
            <a:r>
              <a:rPr lang="zh-TW" altLang="en-US" sz="3600" dirty="0" smtClean="0"/>
              <a:t>只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執行現排程應呈現</a:t>
            </a:r>
            <a:r>
              <a:rPr lang="zh-TW" altLang="en-US" sz="3600" dirty="0"/>
              <a:t>的</a:t>
            </a:r>
            <a:r>
              <a:rPr lang="zh-TW" altLang="en-US" sz="3600" dirty="0" smtClean="0"/>
              <a:t>模式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121" name="文字方塊 120"/>
          <p:cNvSpPr txBox="1"/>
          <p:nvPr/>
        </p:nvSpPr>
        <p:spPr>
          <a:xfrm>
            <a:off x="9312979" y="1310708"/>
            <a:ext cx="298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按回復排程此鍵</a:t>
            </a:r>
            <a:r>
              <a:rPr lang="zh-TW" altLang="en-US" dirty="0" smtClean="0"/>
              <a:t>或離開</a:t>
            </a:r>
            <a:r>
              <a:rPr lang="zh-TW" altLang="en-US" dirty="0"/>
              <a:t>此頁</a:t>
            </a:r>
            <a:r>
              <a:rPr lang="zh-TW" altLang="en-US" dirty="0" smtClean="0"/>
              <a:t>面，</a:t>
            </a:r>
            <a:r>
              <a:rPr lang="zh-TW" altLang="en-US" dirty="0"/>
              <a:t>會</a:t>
            </a:r>
            <a:r>
              <a:rPr lang="zh-TW" altLang="en-US" dirty="0" smtClean="0"/>
              <a:t>跳出右視窗</a:t>
            </a:r>
            <a:endParaRPr lang="en-US" altLang="zh-TW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-14402786" y="-4740566"/>
            <a:ext cx="15606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/>
              <a:t>10.</a:t>
            </a:r>
            <a:r>
              <a:rPr lang="zh-TW" altLang="en-US" sz="7200" dirty="0" smtClean="0"/>
              <a:t>手動模式、手動與排程間的切換</a:t>
            </a:r>
            <a:endParaRPr lang="zh-TW" altLang="en-US" sz="72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13177965" y="-1960931"/>
            <a:ext cx="11106166" cy="4780485"/>
            <a:chOff x="107503" y="972252"/>
            <a:chExt cx="5234944" cy="5436604"/>
          </a:xfrm>
        </p:grpSpPr>
        <p:pic>
          <p:nvPicPr>
            <p:cNvPr id="67" name="Picture 2" descr="C:\Users\wu\Desktop\18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20221" r="9402" b="23943"/>
            <a:stretch/>
          </p:blipFill>
          <p:spPr bwMode="auto">
            <a:xfrm>
              <a:off x="107503" y="972252"/>
              <a:ext cx="5234944" cy="5436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矩形 67"/>
            <p:cNvSpPr/>
            <p:nvPr/>
          </p:nvSpPr>
          <p:spPr>
            <a:xfrm>
              <a:off x="313386" y="1384245"/>
              <a:ext cx="4668292" cy="4704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現在排程為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確認排程無誤請按</a:t>
              </a:r>
              <a:r>
                <a:rPr lang="zh-TW" altLang="en-US" sz="3600" dirty="0">
                  <a:solidFill>
                    <a:schemeClr val="tx1"/>
                  </a:solidFill>
                </a:rPr>
                <a:t>執行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排程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>
                  <a:solidFill>
                    <a:schemeClr val="tx1"/>
                  </a:solidFill>
                </a:rPr>
                <a:t>如無反應請重複按此按鈕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pPr marL="742950" indent="-742950">
                <a:buAutoNum type="arabicPeriod"/>
              </a:pPr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zh-TW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文字方塊 69"/>
          <p:cNvSpPr txBox="1"/>
          <p:nvPr/>
        </p:nvSpPr>
        <p:spPr>
          <a:xfrm>
            <a:off x="20141958" y="1418769"/>
            <a:ext cx="2835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關閉</a:t>
            </a:r>
            <a:r>
              <a:rPr lang="zh-TW" altLang="en-US" sz="4400" dirty="0" smtClean="0"/>
              <a:t>視窗</a:t>
            </a:r>
            <a:endParaRPr lang="zh-TW" altLang="en-US" sz="4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4770863" y="1503163"/>
            <a:ext cx="2983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執行</a:t>
            </a:r>
            <a:r>
              <a:rPr lang="zh-TW" altLang="en-US" sz="4400" dirty="0" smtClean="0"/>
              <a:t>排程</a:t>
            </a:r>
            <a:endParaRPr lang="zh-TW" altLang="en-US" sz="4400" dirty="0"/>
          </a:p>
        </p:txBody>
      </p:sp>
      <p:sp>
        <p:nvSpPr>
          <p:cNvPr id="80" name="圓角矩形 79"/>
          <p:cNvSpPr/>
          <p:nvPr/>
        </p:nvSpPr>
        <p:spPr>
          <a:xfrm>
            <a:off x="16343893" y="-118019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81" name="圓角矩形 80"/>
          <p:cNvSpPr/>
          <p:nvPr/>
        </p:nvSpPr>
        <p:spPr>
          <a:xfrm>
            <a:off x="17683300" y="-118634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10:00</a:t>
            </a:r>
            <a:endParaRPr lang="zh-TW" altLang="en-US" dirty="0"/>
          </a:p>
        </p:txBody>
      </p:sp>
      <p:sp>
        <p:nvSpPr>
          <p:cNvPr id="82" name="圓角矩形 81"/>
          <p:cNvSpPr/>
          <p:nvPr/>
        </p:nvSpPr>
        <p:spPr>
          <a:xfrm>
            <a:off x="19008189" y="-118634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20376341" y="-118019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cxnSp>
        <p:nvCxnSpPr>
          <p:cNvPr id="86" name="直線單箭頭接點 85"/>
          <p:cNvCxnSpPr/>
          <p:nvPr/>
        </p:nvCxnSpPr>
        <p:spPr>
          <a:xfrm flipH="1">
            <a:off x="16262509" y="2272604"/>
            <a:ext cx="275367" cy="14662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H="1">
            <a:off x="2577613" y="1418769"/>
            <a:ext cx="2679532" cy="894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1540472" y="1495535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此處的數字和英文字中間需空一格 ，英文字需大寫</a:t>
            </a:r>
            <a:endParaRPr lang="zh-TW" altLang="en-US" sz="3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184473" y="-431762"/>
            <a:ext cx="936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改</a:t>
            </a:r>
            <a:r>
              <a:rPr lang="zh-TW" altLang="en-US" dirty="0" smtClean="0"/>
              <a:t>這樣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10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15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20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COLOR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BLUE</a:t>
            </a:r>
            <a:endParaRPr lang="zh-TW" altLang="en-US" dirty="0"/>
          </a:p>
        </p:txBody>
      </p:sp>
      <p:pic>
        <p:nvPicPr>
          <p:cNvPr id="116" name="Picture 2" descr="C:\Users\wu\Desktop\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3" b="24441"/>
          <a:stretch/>
        </p:blipFill>
        <p:spPr bwMode="auto">
          <a:xfrm>
            <a:off x="5316309" y="-369663"/>
            <a:ext cx="3816424" cy="305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5289224" y="-303770"/>
            <a:ext cx="695449" cy="2985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336601" y="-630400"/>
            <a:ext cx="29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上方請</a:t>
            </a:r>
            <a:r>
              <a:rPr lang="zh-TW" altLang="en-US" dirty="0"/>
              <a:t>點</a:t>
            </a:r>
            <a:r>
              <a:rPr lang="zh-TW" altLang="en-US" dirty="0" smtClean="0"/>
              <a:t>選欲控制之群組</a:t>
            </a:r>
            <a:endParaRPr lang="zh-TW" altLang="en-US" dirty="0"/>
          </a:p>
        </p:txBody>
      </p:sp>
      <p:sp>
        <p:nvSpPr>
          <p:cNvPr id="118" name="文字方塊 117"/>
          <p:cNvSpPr txBox="1"/>
          <p:nvPr/>
        </p:nvSpPr>
        <p:spPr>
          <a:xfrm>
            <a:off x="5289224" y="2489044"/>
            <a:ext cx="4687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如拉</a:t>
            </a:r>
            <a:r>
              <a:rPr lang="en-US" altLang="zh-TW" sz="1400" dirty="0" smtClean="0"/>
              <a:t>bar </a:t>
            </a:r>
            <a:r>
              <a:rPr lang="zh-TW" altLang="en-US" sz="1400" dirty="0" smtClean="0"/>
              <a:t>無反應</a:t>
            </a:r>
            <a:r>
              <a:rPr lang="zh-TW" altLang="en-US" sz="1400" dirty="0"/>
              <a:t>請</a:t>
            </a:r>
            <a:r>
              <a:rPr lang="zh-TW" altLang="en-US" sz="1400" dirty="0" smtClean="0"/>
              <a:t>重複</a:t>
            </a:r>
            <a:r>
              <a:rPr lang="zh-TW" altLang="en-US" sz="1400" dirty="0"/>
              <a:t>拉</a:t>
            </a:r>
            <a:endParaRPr lang="en-US" altLang="zh-TW" sz="1400" dirty="0" smtClean="0"/>
          </a:p>
          <a:p>
            <a:r>
              <a:rPr lang="zh-TW" altLang="en-US" sz="1400" dirty="0" smtClean="0"/>
              <a:t>接近</a:t>
            </a:r>
            <a:r>
              <a:rPr lang="zh-TW" altLang="en-US" sz="1400" dirty="0"/>
              <a:t>整點，而該燈又有排程，此模式 </a:t>
            </a:r>
            <a:r>
              <a:rPr lang="zh-TW" altLang="en-US" sz="1400" dirty="0" smtClean="0"/>
              <a:t>會</a:t>
            </a:r>
            <a:endParaRPr lang="en-US" altLang="zh-TW" sz="1400" dirty="0" smtClean="0"/>
          </a:p>
          <a:p>
            <a:r>
              <a:rPr lang="zh-TW" altLang="en-US" sz="1400" dirty="0" smtClean="0"/>
              <a:t>被</a:t>
            </a:r>
            <a:r>
              <a:rPr lang="zh-TW" altLang="en-US" sz="1400" dirty="0"/>
              <a:t>切回排</a:t>
            </a:r>
            <a:r>
              <a:rPr lang="zh-TW" altLang="en-US" sz="1400" dirty="0" smtClean="0"/>
              <a:t>程原設定狀態</a:t>
            </a:r>
            <a:endParaRPr lang="en-US" altLang="zh-TW" sz="1400" dirty="0"/>
          </a:p>
          <a:p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5120577" y="2372698"/>
            <a:ext cx="4045566" cy="877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H="1">
            <a:off x="3104353" y="3052827"/>
            <a:ext cx="2225627" cy="819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-1144119" y="3661016"/>
            <a:ext cx="4248472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當整點</a:t>
            </a:r>
            <a:r>
              <a:rPr lang="zh-TW" altLang="en-US" sz="3600" dirty="0" smtClean="0"/>
              <a:t>到時，這</a:t>
            </a:r>
            <a:r>
              <a:rPr lang="zh-TW" altLang="en-US" sz="3600" dirty="0"/>
              <a:t>排字可以轉為紅色嗎</a:t>
            </a:r>
            <a:r>
              <a:rPr lang="en-US" altLang="zh-TW" sz="3600" dirty="0" smtClean="0"/>
              <a:t>?</a:t>
            </a:r>
          </a:p>
          <a:p>
            <a:r>
              <a:rPr lang="zh-TW" altLang="en-US" sz="2400" dirty="0">
                <a:solidFill>
                  <a:srgbClr val="FF0000"/>
                </a:solidFill>
              </a:rPr>
              <a:t>接近整點，而該燈又有排程，此</a:t>
            </a:r>
            <a:r>
              <a:rPr lang="zh-TW" altLang="en-US" sz="2400" dirty="0" smtClean="0">
                <a:solidFill>
                  <a:srgbClr val="FF0000"/>
                </a:solidFill>
              </a:rPr>
              <a:t>模式會被</a:t>
            </a:r>
            <a:r>
              <a:rPr lang="zh-TW" altLang="en-US" sz="2400" dirty="0">
                <a:solidFill>
                  <a:srgbClr val="FF0000"/>
                </a:solidFill>
              </a:rPr>
              <a:t>切回排</a:t>
            </a:r>
            <a:r>
              <a:rPr lang="zh-TW" altLang="en-US" sz="2400" dirty="0" smtClean="0">
                <a:solidFill>
                  <a:srgbClr val="FF0000"/>
                </a:solidFill>
              </a:rPr>
              <a:t>程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9224" y="3261557"/>
            <a:ext cx="1199505" cy="387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執行手動</a:t>
            </a:r>
            <a:endParaRPr lang="en-US" altLang="zh-TW" dirty="0" smtClean="0"/>
          </a:p>
        </p:txBody>
      </p:sp>
      <p:sp>
        <p:nvSpPr>
          <p:cNvPr id="20" name="橢圓 19"/>
          <p:cNvSpPr/>
          <p:nvPr/>
        </p:nvSpPr>
        <p:spPr>
          <a:xfrm>
            <a:off x="5236879" y="3190127"/>
            <a:ext cx="3895854" cy="5182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H="1">
            <a:off x="7197436" y="3685691"/>
            <a:ext cx="1" cy="16440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-1752220" y="5994336"/>
            <a:ext cx="593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此按鈕指令</a:t>
            </a:r>
            <a:r>
              <a:rPr lang="zh-TW" altLang="en-US" sz="3600" dirty="0" smtClean="0"/>
              <a:t>為解</a:t>
            </a:r>
            <a:r>
              <a:rPr lang="zh-TW" altLang="en-US" sz="3600" dirty="0"/>
              <a:t>鎖</a:t>
            </a:r>
            <a:r>
              <a:rPr lang="en-US" altLang="zh-TW" sz="3600" dirty="0" smtClean="0"/>
              <a:t>bar</a:t>
            </a:r>
            <a:r>
              <a:rPr lang="zh-TW" altLang="en-US" sz="3600" dirty="0" smtClean="0"/>
              <a:t>的指令</a:t>
            </a:r>
            <a:endParaRPr lang="en-US" altLang="zh-TW" sz="3600" dirty="0" smtClean="0"/>
          </a:p>
          <a:p>
            <a:r>
              <a:rPr lang="zh-TW" altLang="en-US" sz="3600" dirty="0" smtClean="0"/>
              <a:t>一跳到此手動模式頁面</a:t>
            </a:r>
            <a:r>
              <a:rPr lang="zh-TW" altLang="en-US" sz="3600" dirty="0"/>
              <a:t>時上面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bar</a:t>
            </a:r>
            <a:r>
              <a:rPr lang="zh-TW" altLang="en-US" sz="3600" dirty="0" smtClean="0"/>
              <a:t>不能</a:t>
            </a:r>
            <a:r>
              <a:rPr lang="zh-TW" altLang="en-US" sz="3600" dirty="0"/>
              <a:t>被</a:t>
            </a:r>
            <a:r>
              <a:rPr lang="zh-TW" altLang="en-US" sz="3600" dirty="0" smtClean="0"/>
              <a:t>拉動</a:t>
            </a:r>
            <a:r>
              <a:rPr lang="zh-TW" altLang="en-US" sz="3600" dirty="0"/>
              <a:t>，需按此</a:t>
            </a:r>
            <a:r>
              <a:rPr lang="zh-TW" altLang="en-US" sz="3600" dirty="0" smtClean="0"/>
              <a:t>鍵完才能拉動</a:t>
            </a:r>
            <a:r>
              <a:rPr lang="en-US" altLang="zh-TW" sz="3600" dirty="0" smtClean="0"/>
              <a:t>bar</a:t>
            </a:r>
          </a:p>
        </p:txBody>
      </p:sp>
      <p:sp>
        <p:nvSpPr>
          <p:cNvPr id="7" name="矩形 6"/>
          <p:cNvSpPr/>
          <p:nvPr/>
        </p:nvSpPr>
        <p:spPr>
          <a:xfrm>
            <a:off x="6488729" y="3261557"/>
            <a:ext cx="1296145" cy="3871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關燈</a:t>
            </a:r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486151" y="5379415"/>
            <a:ext cx="342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</a:t>
            </a:r>
            <a:r>
              <a:rPr lang="zh-TW" altLang="en-US" sz="2400" dirty="0"/>
              <a:t>按鈕指令為關燈</a:t>
            </a:r>
            <a:r>
              <a:rPr lang="zh-TW" altLang="en-US" sz="2400" dirty="0" smtClean="0"/>
              <a:t>指令</a:t>
            </a:r>
            <a:endParaRPr lang="zh-TW" altLang="en-US" sz="24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3917379" y="3738882"/>
            <a:ext cx="1851272" cy="232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-10120488" y="-261068"/>
            <a:ext cx="5544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/>
              <a:t>按 </a:t>
            </a:r>
            <a:r>
              <a:rPr lang="en-US" altLang="zh-TW" sz="6000" dirty="0" smtClean="0"/>
              <a:t>manual </a:t>
            </a:r>
            <a:endParaRPr lang="zh-TW" altLang="en-US" sz="60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-11776672" y="911544"/>
            <a:ext cx="144846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1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0117632" y="-4131840"/>
            <a:ext cx="31107456" cy="1584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8821488" y="-338434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/>
              <a:t>11.</a:t>
            </a:r>
            <a:r>
              <a:rPr lang="zh-TW" altLang="en-US" sz="7200" dirty="0" smtClean="0"/>
              <a:t> 重新連線</a:t>
            </a:r>
            <a:endParaRPr lang="zh-TW" altLang="en-US" sz="7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-6877272" y="-149494"/>
            <a:ext cx="7866819" cy="6386805"/>
            <a:chOff x="107503" y="972252"/>
            <a:chExt cx="5234944" cy="5436604"/>
          </a:xfrm>
        </p:grpSpPr>
        <p:pic>
          <p:nvPicPr>
            <p:cNvPr id="7" name="Picture 2" descr="C:\Users\wu\Desktop\18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20221" r="9402" b="23943"/>
            <a:stretch/>
          </p:blipFill>
          <p:spPr bwMode="auto">
            <a:xfrm>
              <a:off x="107503" y="972252"/>
              <a:ext cx="5234944" cy="54366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221988" y="1271440"/>
              <a:ext cx="4837620" cy="4770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indent="-742950">
                <a:buAutoNum type="arabicPeriod"/>
              </a:pPr>
              <a:r>
                <a:rPr lang="zh-TW" altLang="en-US" sz="3600" dirty="0" smtClean="0">
                  <a:solidFill>
                    <a:schemeClr val="tx1"/>
                  </a:solidFill>
                </a:rPr>
                <a:t>目前連線裝置 </a:t>
              </a:r>
              <a:r>
                <a:rPr lang="en-US" altLang="zh-TW" sz="3600" dirty="0" smtClean="0">
                  <a:solidFill>
                    <a:schemeClr val="tx1"/>
                  </a:solidFill>
                </a:rPr>
                <a:t>sunlight-1  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已斷線</a:t>
              </a:r>
              <a:r>
                <a:rPr lang="zh-TW" altLang="en-US" sz="3600" dirty="0">
                  <a:solidFill>
                    <a:schemeClr val="tx1"/>
                  </a:solidFill>
                </a:rPr>
                <a:t> 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 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        請</a:t>
              </a:r>
              <a:r>
                <a:rPr lang="zh-TW" altLang="en-US" sz="3600" dirty="0">
                  <a:solidFill>
                    <a:schemeClr val="tx1"/>
                  </a:solidFill>
                </a:rPr>
                <a:t>按重新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連線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zh-TW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圓角矩形 8"/>
          <p:cNvSpPr/>
          <p:nvPr/>
        </p:nvSpPr>
        <p:spPr>
          <a:xfrm>
            <a:off x="-4276011" y="4217381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重新連線</a:t>
            </a:r>
            <a:endParaRPr lang="zh-TW" altLang="en-US" sz="40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-1044624" y="4793445"/>
            <a:ext cx="4392488" cy="1012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91680" y="5785007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按此鈕重新連線</a:t>
            </a:r>
            <a:r>
              <a:rPr lang="en-US" altLang="zh-TW" sz="5400" dirty="0" smtClean="0"/>
              <a:t>sunlight-1(</a:t>
            </a:r>
            <a:r>
              <a:rPr lang="zh-TW" altLang="en-US" sz="5400" dirty="0" smtClean="0"/>
              <a:t>重新連線的裝置需為原斷線裝置</a:t>
            </a:r>
            <a:r>
              <a:rPr lang="en-US" altLang="zh-TW" sz="5400" dirty="0" smtClean="0"/>
              <a:t>)</a:t>
            </a:r>
            <a:endParaRPr lang="zh-TW" altLang="en-US" sz="5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r="8212"/>
          <a:stretch/>
        </p:blipFill>
        <p:spPr bwMode="auto">
          <a:xfrm>
            <a:off x="10620672" y="-2360525"/>
            <a:ext cx="5472339" cy="838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單箭頭接點 13"/>
          <p:cNvCxnSpPr/>
          <p:nvPr/>
        </p:nvCxnSpPr>
        <p:spPr>
          <a:xfrm flipH="1">
            <a:off x="10620672" y="6179229"/>
            <a:ext cx="1800200" cy="1498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100392" y="8037512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藍芽自己斷線後會自己再連上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757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8533456" y="-4347864"/>
            <a:ext cx="27075008" cy="15193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wu\Desktop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-2331640"/>
            <a:ext cx="7415220" cy="1317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7453336" y="-373492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12.</a:t>
            </a:r>
            <a:r>
              <a:rPr lang="zh-TW" altLang="en-US" sz="3600" dirty="0" smtClean="0"/>
              <a:t> 已被編輯群組的顯示</a:t>
            </a:r>
            <a:endParaRPr lang="zh-TW" altLang="en-US" sz="3600" dirty="0"/>
          </a:p>
        </p:txBody>
      </p:sp>
      <p:sp>
        <p:nvSpPr>
          <p:cNvPr id="6" name="橢圓 5"/>
          <p:cNvSpPr/>
          <p:nvPr/>
        </p:nvSpPr>
        <p:spPr>
          <a:xfrm>
            <a:off x="2627784" y="-675456"/>
            <a:ext cx="1008112" cy="9289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347864" y="-1827584"/>
            <a:ext cx="5796136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396536" y="-2331640"/>
            <a:ext cx="9145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此處藍色格子為群組</a:t>
            </a:r>
            <a:endParaRPr lang="en-US" altLang="zh-TW" sz="4000" dirty="0" smtClean="0"/>
          </a:p>
          <a:p>
            <a:r>
              <a:rPr lang="zh-TW" altLang="en-US" sz="4000" dirty="0"/>
              <a:t>需改成</a:t>
            </a:r>
            <a:r>
              <a:rPr lang="en-US" altLang="zh-TW" sz="4000" dirty="0" smtClean="0"/>
              <a:t>A.B.C.D………</a:t>
            </a:r>
          </a:p>
          <a:p>
            <a:r>
              <a:rPr lang="zh-TW" altLang="en-US" sz="4000" dirty="0" smtClean="0"/>
              <a:t>沒有被編輯群組就沒有框框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203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605464" y="-1683568"/>
            <a:ext cx="27507056" cy="1029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13. </a:t>
            </a:r>
            <a:r>
              <a:rPr lang="en-US" altLang="zh-TW" dirty="0" err="1" smtClean="0"/>
              <a:t>ej</a:t>
            </a:r>
            <a:r>
              <a:rPr lang="en-US" altLang="zh-TW" dirty="0" smtClean="0"/>
              <a:t>/ t/6ai7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7312" y="0"/>
            <a:ext cx="4392488" cy="780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-7813376" y="-1384503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13. </a:t>
            </a:r>
            <a:r>
              <a:rPr lang="zh-TW" altLang="en-US" sz="3600" dirty="0" smtClean="0"/>
              <a:t>工程模式編輯  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此頁面消費者不會有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6004"/>
            <a:ext cx="4391915" cy="78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36004"/>
            <a:ext cx="4391915" cy="78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線單箭頭接點 10"/>
          <p:cNvCxnSpPr/>
          <p:nvPr/>
        </p:nvCxnSpPr>
        <p:spPr>
          <a:xfrm>
            <a:off x="-2628800" y="3938404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059832" y="2924944"/>
            <a:ext cx="2304256" cy="1093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-2696053" y="3132499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按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0" t="5583" r="12166" b="89677"/>
          <a:stretch/>
        </p:blipFill>
        <p:spPr>
          <a:xfrm>
            <a:off x="-2156135" y="2924944"/>
            <a:ext cx="823479" cy="89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字方塊 15"/>
          <p:cNvSpPr txBox="1"/>
          <p:nvPr/>
        </p:nvSpPr>
        <p:spPr>
          <a:xfrm>
            <a:off x="3732693" y="1804384"/>
            <a:ext cx="2160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任選一測試可進入編輯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562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9709722" y="-2132157"/>
            <a:ext cx="29163240" cy="10513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-9738975" y="-1827584"/>
            <a:ext cx="57134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14.</a:t>
            </a:r>
            <a:r>
              <a:rPr lang="zh-TW" altLang="en-US" sz="4000" dirty="0" smtClean="0"/>
              <a:t> 停止 </a:t>
            </a:r>
            <a:r>
              <a:rPr lang="en-US" altLang="zh-TW" sz="4000" dirty="0" smtClean="0"/>
              <a:t>/ </a:t>
            </a:r>
            <a:r>
              <a:rPr lang="zh-TW" altLang="en-US" sz="4000" dirty="0" smtClean="0"/>
              <a:t>開始 執行排程 </a:t>
            </a:r>
            <a:endParaRPr lang="zh-TW" altLang="en-US" sz="40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-9738975" y="2852936"/>
            <a:ext cx="28567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-9901608" y="2348880"/>
            <a:ext cx="321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停止 </a:t>
            </a:r>
            <a:r>
              <a:rPr lang="en-US" altLang="zh-TW" sz="2400" dirty="0" smtClean="0"/>
              <a:t>/ </a:t>
            </a:r>
            <a:r>
              <a:rPr lang="zh-TW" altLang="en-US" sz="2400" dirty="0" smtClean="0"/>
              <a:t>開始 執行排程</a:t>
            </a:r>
            <a:endParaRPr lang="zh-TW" altLang="en-US" sz="2400" dirty="0"/>
          </a:p>
        </p:txBody>
      </p:sp>
      <p:pic>
        <p:nvPicPr>
          <p:cNvPr id="12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6661247" y="-149493"/>
            <a:ext cx="7128792" cy="6386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-6373216" y="188640"/>
            <a:ext cx="6373216" cy="5688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-6373216" y="620688"/>
            <a:ext cx="6373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請</a:t>
            </a:r>
            <a:r>
              <a:rPr lang="zh-TW" altLang="en-US" sz="4000" dirty="0" smtClean="0"/>
              <a:t>問是否停止目前設置的所有排程</a:t>
            </a:r>
            <a:r>
              <a:rPr lang="en-US" altLang="zh-TW" sz="4000" dirty="0" smtClean="0"/>
              <a:t>?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-5653136" y="4694385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是</a:t>
            </a:r>
            <a:endParaRPr lang="zh-TW" altLang="en-US" sz="4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-1198430" y="4688197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否</a:t>
            </a:r>
            <a:endParaRPr lang="zh-TW" altLang="en-US" sz="4800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-5375701" y="5604631"/>
            <a:ext cx="0" cy="12533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-828600" y="5604631"/>
            <a:ext cx="0" cy="1416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-7948419" y="7021599"/>
            <a:ext cx="522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停止執行排程指令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-2610290" y="7029400"/>
            <a:ext cx="522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開始</a:t>
            </a:r>
            <a:r>
              <a:rPr lang="zh-TW" altLang="en-US" sz="4800" dirty="0" smtClean="0"/>
              <a:t>執行</a:t>
            </a:r>
            <a:r>
              <a:rPr lang="zh-TW" altLang="en-US" sz="4800" dirty="0"/>
              <a:t>排程指令</a:t>
            </a:r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605037" y="3124426"/>
            <a:ext cx="252028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965077" y="2024851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是</a:t>
            </a:r>
            <a:r>
              <a:rPr lang="en-US" altLang="zh-TW" sz="4800" dirty="0" smtClean="0"/>
              <a:t>/</a:t>
            </a:r>
            <a:r>
              <a:rPr lang="zh-TW" altLang="en-US" sz="4800" dirty="0" smtClean="0"/>
              <a:t>否</a:t>
            </a:r>
            <a:endParaRPr lang="zh-TW" altLang="en-US" sz="4800" dirty="0"/>
          </a:p>
        </p:txBody>
      </p:sp>
      <p:pic>
        <p:nvPicPr>
          <p:cNvPr id="3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3125317" y="0"/>
            <a:ext cx="6631259" cy="6386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4869005" y="260648"/>
            <a:ext cx="4672141" cy="5688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589094" y="262330"/>
            <a:ext cx="5952052" cy="5909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zh-TW" altLang="en-US" sz="2800" dirty="0" smtClean="0"/>
              <a:t>亮綠燈表這顆燈有接收到停止</a:t>
            </a:r>
            <a:r>
              <a:rPr lang="en-US" altLang="zh-TW" sz="2800" dirty="0" smtClean="0"/>
              <a:t>/</a:t>
            </a:r>
            <a:r>
              <a:rPr lang="zh-TW" altLang="en-US" sz="2800" dirty="0" smtClean="0"/>
              <a:t>執行排程的指令</a:t>
            </a:r>
            <a:endParaRPr lang="en-US" altLang="zh-TW" sz="2800" dirty="0" smtClean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FontTx/>
              <a:buAutoNum type="arabicPeriod"/>
            </a:pPr>
            <a:r>
              <a:rPr lang="zh-TW" altLang="en-US" sz="2800" dirty="0" smtClean="0"/>
              <a:t>若</a:t>
            </a:r>
            <a:r>
              <a:rPr lang="zh-TW" altLang="en-US" sz="2800" dirty="0"/>
              <a:t>沒亮綠燈</a:t>
            </a:r>
            <a:r>
              <a:rPr lang="zh-TW" altLang="en-US" sz="2800" dirty="0" smtClean="0"/>
              <a:t>重複請按開啟綠燈按鈕，直到綠燈亮起</a:t>
            </a:r>
            <a:endParaRPr lang="zh-TW" altLang="en-US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FontTx/>
              <a:buAutoNum type="arabicPeriod" startAt="3"/>
            </a:pPr>
            <a:r>
              <a:rPr lang="zh-TW" altLang="en-US" sz="2800" dirty="0"/>
              <a:t>綠燈亮後 </a:t>
            </a:r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r>
              <a:rPr lang="zh-TW" altLang="en-US" sz="2800" b="1" dirty="0">
                <a:solidFill>
                  <a:srgbClr val="FF0000"/>
                </a:solidFill>
              </a:rPr>
              <a:t> 秒</a:t>
            </a:r>
            <a:r>
              <a:rPr lang="zh-TW" altLang="en-US" sz="2800" dirty="0"/>
              <a:t>會自動</a:t>
            </a:r>
            <a:r>
              <a:rPr lang="zh-TW" altLang="en-US" sz="2800" dirty="0" smtClean="0"/>
              <a:t>關閉</a:t>
            </a:r>
            <a:endParaRPr lang="en-US" altLang="zh-TW" sz="2800" dirty="0" smtClean="0"/>
          </a:p>
          <a:p>
            <a:pPr marL="342900" indent="-342900">
              <a:buFontTx/>
              <a:buAutoNum type="arabicPeriod" startAt="3"/>
            </a:pPr>
            <a:endParaRPr lang="en-US" altLang="zh-TW" dirty="0"/>
          </a:p>
          <a:p>
            <a:pPr marL="342900" indent="-342900">
              <a:buFontTx/>
              <a:buAutoNum type="arabicPeriod" startAt="3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endParaRPr lang="en-US" altLang="zh-TW" dirty="0"/>
          </a:p>
          <a:p>
            <a:pPr marL="342900" indent="-342900">
              <a:buFontTx/>
              <a:buAutoNum type="arabicPeriod" startAt="3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endParaRPr lang="en-US" altLang="zh-TW" dirty="0"/>
          </a:p>
          <a:p>
            <a:pPr marL="342900" indent="-342900">
              <a:buFontTx/>
              <a:buAutoNum type="arabicPeriod" startAt="3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endParaRPr lang="en-US" altLang="zh-TW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419872" y="5302949"/>
            <a:ext cx="59868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</a:t>
            </a:r>
            <a:r>
              <a:rPr lang="zh-TW" altLang="en-US" sz="3600" dirty="0" smtClean="0"/>
              <a:t>上一步    開啟綠燈    下一步</a:t>
            </a:r>
            <a:endParaRPr lang="zh-TW" altLang="en-US" sz="3600" dirty="0"/>
          </a:p>
        </p:txBody>
      </p:sp>
      <p:pic>
        <p:nvPicPr>
          <p:cNvPr id="3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3614355" y="-1894959"/>
            <a:ext cx="4135109" cy="477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/>
          <p:cNvSpPr txBox="1"/>
          <p:nvPr/>
        </p:nvSpPr>
        <p:spPr>
          <a:xfrm>
            <a:off x="13789024" y="-963493"/>
            <a:ext cx="3748713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目前無排程設定，可搭配定時器使用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確認</a:t>
            </a:r>
            <a:r>
              <a:rPr lang="zh-TW" altLang="en-US" sz="2800" dirty="0"/>
              <a:t>無誤請按</a:t>
            </a:r>
            <a:r>
              <a:rPr lang="zh-TW" altLang="en-US" sz="2800" dirty="0" smtClean="0"/>
              <a:t>完成</a:t>
            </a:r>
            <a:endParaRPr lang="en-US" altLang="zh-TW" sz="2800" dirty="0" smtClean="0"/>
          </a:p>
          <a:p>
            <a:endParaRPr lang="en-US" altLang="zh-TW" sz="2800" dirty="0"/>
          </a:p>
          <a:p>
            <a:endParaRPr lang="en-US" altLang="zh-TW" sz="2800" dirty="0" smtClean="0"/>
          </a:p>
          <a:p>
            <a:endParaRPr lang="en-US" altLang="zh-TW" sz="2800" dirty="0"/>
          </a:p>
          <a:p>
            <a:endParaRPr lang="en-US" altLang="zh-TW" sz="2800" dirty="0" smtClean="0"/>
          </a:p>
        </p:txBody>
      </p:sp>
      <p:sp>
        <p:nvSpPr>
          <p:cNvPr id="37" name="文字方塊 36"/>
          <p:cNvSpPr txBox="1"/>
          <p:nvPr/>
        </p:nvSpPr>
        <p:spPr>
          <a:xfrm>
            <a:off x="4411558" y="29752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 smtClean="0"/>
              <a:t>目檢確認</a:t>
            </a:r>
            <a:endParaRPr lang="zh-TW" altLang="en-US" sz="3600" dirty="0"/>
          </a:p>
        </p:txBody>
      </p:sp>
      <p:cxnSp>
        <p:nvCxnSpPr>
          <p:cNvPr id="39" name="直線單箭頭接點 38"/>
          <p:cNvCxnSpPr/>
          <p:nvPr/>
        </p:nvCxnSpPr>
        <p:spPr>
          <a:xfrm flipV="1">
            <a:off x="10097198" y="1933988"/>
            <a:ext cx="325977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0119167" y="5103695"/>
            <a:ext cx="3237809" cy="6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3614355" y="3216985"/>
            <a:ext cx="4267293" cy="492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13712719" y="4077072"/>
            <a:ext cx="403674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目前有排程設定，可至</a:t>
            </a:r>
            <a:r>
              <a:rPr lang="en-US" altLang="zh-TW" sz="2800" dirty="0" smtClean="0"/>
              <a:t>SCHEDULE</a:t>
            </a:r>
            <a:r>
              <a:rPr lang="zh-TW" altLang="en-US" sz="2800" dirty="0" smtClean="0"/>
              <a:t> 編輯或查看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 smtClean="0"/>
              <a:t>確認</a:t>
            </a:r>
            <a:r>
              <a:rPr lang="zh-TW" altLang="en-US" sz="2800" dirty="0"/>
              <a:t>無誤請按</a:t>
            </a:r>
            <a:r>
              <a:rPr lang="zh-TW" altLang="en-US" sz="2800" dirty="0" smtClean="0"/>
              <a:t>完成</a:t>
            </a:r>
            <a:endParaRPr lang="en-US" altLang="zh-TW" sz="2800" dirty="0" smtClean="0"/>
          </a:p>
          <a:p>
            <a:endParaRPr lang="en-US" altLang="zh-TW" sz="2800" dirty="0"/>
          </a:p>
          <a:p>
            <a:endParaRPr lang="zh-TW" altLang="en-US" sz="2800" dirty="0"/>
          </a:p>
          <a:p>
            <a:endParaRPr lang="en-US" altLang="zh-TW" sz="2800" dirty="0" smtClean="0"/>
          </a:p>
        </p:txBody>
      </p:sp>
      <p:sp>
        <p:nvSpPr>
          <p:cNvPr id="44" name="文字方塊 43"/>
          <p:cNvSpPr txBox="1"/>
          <p:nvPr/>
        </p:nvSpPr>
        <p:spPr>
          <a:xfrm>
            <a:off x="14077056" y="2114272"/>
            <a:ext cx="32403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       完成</a:t>
            </a:r>
            <a:endParaRPr lang="en-US" altLang="zh-TW" sz="2400" dirty="0" smtClean="0"/>
          </a:p>
        </p:txBody>
      </p:sp>
      <p:sp>
        <p:nvSpPr>
          <p:cNvPr id="45" name="文字方塊 44"/>
          <p:cNvSpPr txBox="1"/>
          <p:nvPr/>
        </p:nvSpPr>
        <p:spPr>
          <a:xfrm>
            <a:off x="14110911" y="7431831"/>
            <a:ext cx="32403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            完成</a:t>
            </a:r>
            <a:endParaRPr lang="en-US" altLang="zh-TW" sz="2400" dirty="0" smtClean="0"/>
          </a:p>
        </p:txBody>
      </p:sp>
      <p:sp>
        <p:nvSpPr>
          <p:cNvPr id="46" name="文字方塊 45"/>
          <p:cNvSpPr txBox="1"/>
          <p:nvPr/>
        </p:nvSpPr>
        <p:spPr>
          <a:xfrm>
            <a:off x="10119167" y="1249596"/>
            <a:ext cx="323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是，停止</a:t>
            </a:r>
            <a:r>
              <a:rPr lang="zh-TW" altLang="en-US" sz="2800" dirty="0"/>
              <a:t>執行排</a:t>
            </a:r>
            <a:r>
              <a:rPr lang="zh-TW" altLang="en-US" sz="2800" dirty="0" smtClean="0"/>
              <a:t>程</a:t>
            </a:r>
            <a:endParaRPr lang="zh-TW" altLang="en-US" sz="28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0242630" y="5354052"/>
            <a:ext cx="3114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否，開始執行</a:t>
            </a:r>
            <a:r>
              <a:rPr lang="zh-TW" altLang="en-US" sz="2800" dirty="0"/>
              <a:t>排</a:t>
            </a:r>
            <a:r>
              <a:rPr lang="zh-TW" altLang="en-US" sz="2800" dirty="0" smtClean="0"/>
              <a:t>程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158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734256" y="-10684568"/>
            <a:ext cx="42268696" cy="3132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wu\Desktop\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79238"/>
            <a:ext cx="3240360" cy="5758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06252" y="225515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一開始的頁面</a:t>
            </a:r>
            <a:endParaRPr lang="zh-TW" alt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372283" cy="256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3563888" y="2060848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DEVICES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3534358" y="2852936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GROUPS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563888" y="3717032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3563888" y="4581128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3563888" y="6093296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DEV-MODE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3563888" y="5373216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停止 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 開始</a:t>
            </a:r>
            <a:endParaRPr lang="en-US" altLang="zh-TW" sz="1600" dirty="0" smtClean="0"/>
          </a:p>
          <a:p>
            <a:pPr algn="ctr"/>
            <a:r>
              <a:rPr lang="zh-TW" altLang="en-US" sz="1600" dirty="0" smtClean="0"/>
              <a:t>執行排</a:t>
            </a:r>
            <a:r>
              <a:rPr lang="zh-TW" altLang="en-US" sz="1600" dirty="0"/>
              <a:t>程</a:t>
            </a:r>
          </a:p>
        </p:txBody>
      </p:sp>
    </p:spTree>
    <p:extLst>
      <p:ext uri="{BB962C8B-B14F-4D97-AF65-F5344CB8AC3E}">
        <p14:creationId xmlns:p14="http://schemas.microsoft.com/office/powerpoint/2010/main" val="16340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6982461" y="-12035155"/>
            <a:ext cx="114204688" cy="3109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44681472" y="-10136542"/>
            <a:ext cx="1728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 smtClean="0"/>
              <a:t>2.</a:t>
            </a:r>
            <a:r>
              <a:rPr lang="zh-TW" altLang="en-US" sz="8000" dirty="0" smtClean="0"/>
              <a:t>藍</a:t>
            </a:r>
            <a:r>
              <a:rPr lang="zh-TW" altLang="en-US" sz="8000" dirty="0"/>
              <a:t>芽裝置連接的</a:t>
            </a:r>
            <a:r>
              <a:rPr lang="zh-TW" altLang="en-US" sz="8000" dirty="0" smtClean="0"/>
              <a:t>畫面 </a:t>
            </a:r>
            <a:r>
              <a:rPr lang="en-US" altLang="zh-TW" sz="8000" dirty="0" smtClean="0"/>
              <a:t>(</a:t>
            </a:r>
            <a:r>
              <a:rPr lang="zh-TW" altLang="en-US" sz="8000" dirty="0" smtClean="0"/>
              <a:t>要先新增裝置</a:t>
            </a:r>
            <a:r>
              <a:rPr lang="en-US" altLang="zh-TW" sz="8000" dirty="0" smtClean="0"/>
              <a:t>)</a:t>
            </a:r>
            <a:endParaRPr lang="zh-TW" altLang="en-US" sz="8000" dirty="0"/>
          </a:p>
        </p:txBody>
      </p:sp>
      <p:pic>
        <p:nvPicPr>
          <p:cNvPr id="17" name="Picture 2" descr="C:\Users\wu\Desktop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634" y="-6765230"/>
            <a:ext cx="11568418" cy="205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91440" y="-6994679"/>
            <a:ext cx="11307522" cy="201022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81272" y="-6996659"/>
            <a:ext cx="11239089" cy="199728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-46769704" y="2634010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-46553680" y="1305147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按  </a:t>
            </a:r>
            <a:r>
              <a:rPr lang="en-US" altLang="zh-TW" sz="5400" dirty="0" err="1" smtClean="0"/>
              <a:t>drvices</a:t>
            </a:r>
            <a:endParaRPr lang="en-US" altLang="zh-TW" sz="5400" dirty="0" smtClean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-31071960" y="10197752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-30135856" y="9147289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</a:t>
            </a:r>
            <a:r>
              <a:rPr lang="en-US" altLang="zh-TW" sz="6600" dirty="0" smtClean="0"/>
              <a:t>+</a:t>
            </a:r>
            <a:endParaRPr lang="zh-TW" altLang="en-US" sz="6600" dirty="0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-14654136" y="4168957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-14438112" y="2618403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</a:t>
            </a:r>
            <a:r>
              <a:rPr lang="zh-TW" altLang="en-US" sz="6600" dirty="0"/>
              <a:t>確定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5664" y="-6537408"/>
            <a:ext cx="11312017" cy="201024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V="1">
            <a:off x="1547664" y="5373216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763688" y="3705876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允許</a:t>
            </a:r>
            <a:endParaRPr lang="zh-TW" altLang="en-US" sz="66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7967734" y="-4798155"/>
            <a:ext cx="5035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搜尋裝置會出現下面各個裝置</a:t>
            </a:r>
            <a:endParaRPr lang="zh-TW" altLang="en-US" sz="66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7377839" y="4913292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</a:t>
            </a:r>
            <a:r>
              <a:rPr lang="en-US" altLang="zh-TW" sz="6600" dirty="0" smtClean="0"/>
              <a:t>connect</a:t>
            </a:r>
            <a:endParaRPr lang="zh-TW" altLang="en-US" sz="6600" dirty="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544" y="-7368721"/>
            <a:ext cx="11312017" cy="20102400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33975561" y="5817003"/>
            <a:ext cx="59523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6378077" y="3863622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是</a:t>
            </a:r>
            <a:endParaRPr lang="zh-TW" altLang="en-US" sz="66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51785052" y="5969404"/>
            <a:ext cx="59523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52540308" y="4168957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確定</a:t>
            </a:r>
            <a:endParaRPr lang="zh-TW" altLang="en-US" sz="6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8866032" y="5002813"/>
            <a:ext cx="50357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/>
              <a:t>接續下一</a:t>
            </a:r>
            <a:r>
              <a:rPr lang="zh-TW" altLang="en-US" sz="6600" dirty="0" smtClean="0"/>
              <a:t>頁</a:t>
            </a:r>
            <a:r>
              <a:rPr lang="en-US" altLang="zh-TW" sz="6600" dirty="0" err="1" smtClean="0"/>
              <a:t>ppt</a:t>
            </a:r>
            <a:endParaRPr lang="zh-TW" altLang="en-US" sz="6600" dirty="0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1" r="20547" b="9398"/>
          <a:stretch/>
        </p:blipFill>
        <p:spPr>
          <a:xfrm>
            <a:off x="-40572031" y="8897690"/>
            <a:ext cx="8929848" cy="202339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1" b="11389"/>
          <a:stretch/>
        </p:blipFill>
        <p:spPr>
          <a:xfrm>
            <a:off x="-42881277" y="-3051720"/>
            <a:ext cx="11239094" cy="12231348"/>
          </a:xfrm>
          <a:prstGeom prst="rect">
            <a:avLst/>
          </a:prstGeom>
        </p:spPr>
      </p:pic>
      <p:cxnSp>
        <p:nvCxnSpPr>
          <p:cNvPr id="39" name="直線單箭頭接點 38"/>
          <p:cNvCxnSpPr/>
          <p:nvPr/>
        </p:nvCxnSpPr>
        <p:spPr>
          <a:xfrm flipH="1">
            <a:off x="16813360" y="-1650812"/>
            <a:ext cx="2952329" cy="5164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16238188" y="6453336"/>
            <a:ext cx="593655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5940152" y="-5598462"/>
            <a:ext cx="10945215" cy="19716672"/>
            <a:chOff x="28982712" y="-5167152"/>
            <a:chExt cx="10945215" cy="19716672"/>
          </a:xfrm>
        </p:grpSpPr>
        <p:pic>
          <p:nvPicPr>
            <p:cNvPr id="38" name="Picture 2" descr="C:\Users\wu\Desktop\APP\189731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79580"/>
            <a:stretch/>
          </p:blipFill>
          <p:spPr bwMode="auto">
            <a:xfrm>
              <a:off x="28982712" y="-5167152"/>
              <a:ext cx="10508624" cy="381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矩形 39"/>
            <p:cNvSpPr/>
            <p:nvPr/>
          </p:nvSpPr>
          <p:spPr>
            <a:xfrm>
              <a:off x="31142952" y="2009062"/>
              <a:ext cx="8784975" cy="1301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6600" dirty="0" smtClean="0">
                  <a:solidFill>
                    <a:schemeClr val="tx1"/>
                  </a:solidFill>
                </a:rPr>
                <a:t>Sunlight-1</a:t>
              </a:r>
              <a:endParaRPr lang="zh-TW" altLang="en-US" sz="66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982712" y="-1357731"/>
              <a:ext cx="10508623" cy="1275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600" dirty="0" smtClean="0">
                  <a:solidFill>
                    <a:schemeClr val="tx1"/>
                  </a:solidFill>
                </a:rPr>
                <a:t>搜尋裝置</a:t>
              </a:r>
              <a:endParaRPr lang="zh-TW" altLang="en-US" sz="66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2" descr="C:\Users\wu\Desktop\APP\189731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24" b="350"/>
            <a:stretch/>
          </p:blipFill>
          <p:spPr bwMode="auto">
            <a:xfrm>
              <a:off x="28982712" y="-177012"/>
              <a:ext cx="10508624" cy="14726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C:\Users\wu\Desktop\APP\189731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60" t="19236" r="20994" b="72569"/>
            <a:stretch/>
          </p:blipFill>
          <p:spPr bwMode="auto">
            <a:xfrm>
              <a:off x="34915217" y="-272550"/>
              <a:ext cx="4576119" cy="132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>
            <a:xfrm>
              <a:off x="30494880" y="1342366"/>
              <a:ext cx="8784975" cy="1126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6600" dirty="0" smtClean="0">
                  <a:solidFill>
                    <a:schemeClr val="tx1"/>
                  </a:solidFill>
                </a:rPr>
                <a:t>  </a:t>
              </a:r>
              <a:r>
                <a:rPr lang="zh-TW" altLang="en-US" sz="6600" dirty="0">
                  <a:solidFill>
                    <a:schemeClr val="tx1"/>
                  </a:solidFill>
                </a:rPr>
                <a:t>無裝置</a:t>
              </a:r>
              <a:r>
                <a:rPr lang="en-US" altLang="zh-TW" sz="6600" dirty="0" smtClean="0">
                  <a:solidFill>
                    <a:schemeClr val="tx1"/>
                  </a:solidFill>
                </a:rPr>
                <a:t> </a:t>
              </a:r>
              <a:endParaRPr lang="zh-TW" altLang="en-US" sz="6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16178298" y="-8882350"/>
            <a:ext cx="3781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把此鈕移至右方開啟藍芽</a:t>
            </a:r>
            <a:endParaRPr lang="zh-TW" altLang="en-US" sz="3600" dirty="0"/>
          </a:p>
        </p:txBody>
      </p:sp>
      <p:sp>
        <p:nvSpPr>
          <p:cNvPr id="25" name="橢圓 24"/>
          <p:cNvSpPr/>
          <p:nvPr/>
        </p:nvSpPr>
        <p:spPr>
          <a:xfrm>
            <a:off x="14797136" y="-3200131"/>
            <a:ext cx="1392609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15989373" y="-7682021"/>
            <a:ext cx="1972700" cy="46303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15989373" y="-2763687"/>
            <a:ext cx="1972700" cy="1584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C:\Users\wu\Desktop\20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9" b="21379"/>
          <a:stretch/>
        </p:blipFill>
        <p:spPr bwMode="auto">
          <a:xfrm>
            <a:off x="5940152" y="3705876"/>
            <a:ext cx="10581096" cy="71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字方塊 57"/>
          <p:cNvSpPr txBox="1"/>
          <p:nvPr/>
        </p:nvSpPr>
        <p:spPr>
          <a:xfrm>
            <a:off x="-9829600" y="15219818"/>
            <a:ext cx="10657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 smtClean="0"/>
              <a:t>App</a:t>
            </a:r>
            <a:r>
              <a:rPr lang="zh-TW" altLang="en-US" sz="6000" dirty="0" smtClean="0"/>
              <a:t>會徵求手機的藍芽權限要求</a:t>
            </a:r>
            <a:endParaRPr lang="zh-TW" altLang="en-US" sz="6000" dirty="0"/>
          </a:p>
        </p:txBody>
      </p:sp>
      <p:cxnSp>
        <p:nvCxnSpPr>
          <p:cNvPr id="59" name="直線單箭頭接點 58"/>
          <p:cNvCxnSpPr/>
          <p:nvPr/>
        </p:nvCxnSpPr>
        <p:spPr>
          <a:xfrm flipV="1">
            <a:off x="-4744064" y="13971584"/>
            <a:ext cx="0" cy="1248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-42874447" y="11349880"/>
            <a:ext cx="11232264" cy="1554253"/>
            <a:chOff x="-42874447" y="12213976"/>
            <a:chExt cx="11232264" cy="1239996"/>
          </a:xfrm>
        </p:grpSpPr>
        <p:sp>
          <p:nvSpPr>
            <p:cNvPr id="6" name="矩形 5"/>
            <p:cNvSpPr/>
            <p:nvPr/>
          </p:nvSpPr>
          <p:spPr>
            <a:xfrm>
              <a:off x="-34888383" y="12234296"/>
              <a:ext cx="1800199" cy="112077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/>
                <a:t>停止 </a:t>
              </a:r>
              <a:r>
                <a:rPr lang="en-US" altLang="zh-TW" sz="2400" dirty="0" smtClean="0"/>
                <a:t>/</a:t>
              </a:r>
              <a:r>
                <a:rPr lang="zh-TW" altLang="en-US" sz="2400" dirty="0" smtClean="0"/>
                <a:t> 開始</a:t>
              </a:r>
              <a:endParaRPr lang="en-US" altLang="zh-TW" sz="2400" dirty="0" smtClean="0"/>
            </a:p>
            <a:p>
              <a:pPr algn="ctr"/>
              <a:r>
                <a:rPr lang="zh-TW" altLang="en-US" sz="2400" dirty="0" smtClean="0"/>
                <a:t>執行排程</a:t>
              </a:r>
              <a:endParaRPr lang="zh-TW" altLang="en-US" sz="24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-36357105" y="12213976"/>
              <a:ext cx="1468721" cy="1141597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/>
                <a:t>時間校正</a:t>
              </a:r>
              <a:endParaRPr lang="zh-TW" altLang="en-US" sz="2400" dirty="0"/>
            </a:p>
          </p:txBody>
        </p:sp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28" t="91600"/>
            <a:stretch/>
          </p:blipFill>
          <p:spPr>
            <a:xfrm>
              <a:off x="-33066915" y="12304396"/>
              <a:ext cx="1424732" cy="1103530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91600" r="22062"/>
            <a:stretch/>
          </p:blipFill>
          <p:spPr>
            <a:xfrm>
              <a:off x="-42874447" y="12213976"/>
              <a:ext cx="6473896" cy="1239996"/>
            </a:xfrm>
            <a:prstGeom prst="rect">
              <a:avLst/>
            </a:prstGeom>
          </p:spPr>
        </p:pic>
      </p:grpSp>
      <p:sp>
        <p:nvSpPr>
          <p:cNvPr id="11" name="橢圓 10"/>
          <p:cNvSpPr/>
          <p:nvPr/>
        </p:nvSpPr>
        <p:spPr>
          <a:xfrm>
            <a:off x="-43745368" y="10921084"/>
            <a:ext cx="13105456" cy="2186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-41585128" y="14118210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底部這裡要 </a:t>
            </a:r>
            <a:r>
              <a:rPr lang="en-US" altLang="zh-TW" sz="3600" dirty="0" smtClean="0"/>
              <a:t>7</a:t>
            </a:r>
            <a:r>
              <a:rPr lang="zh-TW" altLang="en-US" sz="3600" dirty="0" smtClean="0"/>
              <a:t> 個按鈕</a:t>
            </a:r>
            <a:endParaRPr lang="en-US" altLang="zh-TW" sz="3600" dirty="0" smtClean="0"/>
          </a:p>
          <a:p>
            <a:r>
              <a:rPr lang="zh-TW" altLang="en-US" sz="3600" dirty="0"/>
              <a:t>給消費者的不會有</a:t>
            </a:r>
            <a:r>
              <a:rPr lang="en-US" altLang="zh-TW" sz="3600" dirty="0" err="1"/>
              <a:t>dev</a:t>
            </a:r>
            <a:r>
              <a:rPr lang="en-US" altLang="zh-TW" sz="3600" dirty="0"/>
              <a:t>-mode</a:t>
            </a:r>
            <a:endParaRPr lang="zh-TW" altLang="en-US" sz="3600" dirty="0"/>
          </a:p>
        </p:txBody>
      </p:sp>
      <p:cxnSp>
        <p:nvCxnSpPr>
          <p:cNvPr id="66" name="直線單箭頭接點 65"/>
          <p:cNvCxnSpPr/>
          <p:nvPr/>
        </p:nvCxnSpPr>
        <p:spPr>
          <a:xfrm flipH="1">
            <a:off x="-39424888" y="13222184"/>
            <a:ext cx="1692188" cy="86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8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6172015" y="-9029961"/>
            <a:ext cx="67471496" cy="25778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wu\Desktop\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82921" y="434603"/>
            <a:ext cx="4339498" cy="77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77062" y="3752414"/>
            <a:ext cx="176230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78601" y="3859471"/>
            <a:ext cx="8858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直線單箭頭接點 18"/>
          <p:cNvCxnSpPr/>
          <p:nvPr/>
        </p:nvCxnSpPr>
        <p:spPr>
          <a:xfrm>
            <a:off x="-20654052" y="3593285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-14156993" y="3989948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-13903648" y="4180591"/>
            <a:ext cx="1976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</a:t>
            </a:r>
            <a:r>
              <a:rPr lang="zh-TW" altLang="en-US" sz="2800" dirty="0"/>
              <a:t>校正</a:t>
            </a:r>
            <a:r>
              <a:rPr lang="zh-TW" altLang="en-US" sz="2800" dirty="0" smtClean="0"/>
              <a:t>進行</a:t>
            </a:r>
            <a:endParaRPr lang="en-US" altLang="zh-TW" sz="2800" dirty="0" smtClean="0"/>
          </a:p>
          <a:p>
            <a:r>
              <a:rPr lang="zh-TW" altLang="en-US" sz="2800" dirty="0" smtClean="0"/>
              <a:t>時間校正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-8418801" y="-1918978"/>
            <a:ext cx="1341739" cy="2449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8899180" y="-2694773"/>
            <a:ext cx="395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逐顆亮綠燈進行校正</a:t>
            </a:r>
            <a:endParaRPr lang="zh-TW" altLang="en-US" sz="3200" dirty="0"/>
          </a:p>
        </p:txBody>
      </p:sp>
      <p:pic>
        <p:nvPicPr>
          <p:cNvPr id="2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11663076" y="675622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-11402610" y="1035662"/>
            <a:ext cx="4034486" cy="4697723"/>
            <a:chOff x="-4557279" y="1340768"/>
            <a:chExt cx="4034486" cy="4697723"/>
          </a:xfrm>
        </p:grpSpPr>
        <p:sp>
          <p:nvSpPr>
            <p:cNvPr id="31" name="文字方塊 30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-4444030" y="5576826"/>
              <a:ext cx="38235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上一</a:t>
              </a:r>
              <a:r>
                <a:rPr lang="zh-TW" altLang="en-US" sz="2400" dirty="0" smtClean="0"/>
                <a:t>步    開啟綠燈    下一步</a:t>
              </a:r>
              <a:endParaRPr lang="zh-TW" altLang="en-US" sz="2400" dirty="0"/>
            </a:p>
          </p:txBody>
        </p:sp>
      </p:grpSp>
      <p:sp>
        <p:nvSpPr>
          <p:cNvPr id="35" name="圓角矩形 34"/>
          <p:cNvSpPr/>
          <p:nvPr/>
        </p:nvSpPr>
        <p:spPr>
          <a:xfrm>
            <a:off x="-9083762" y="1656042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36" name="圓角矩形 35"/>
          <p:cNvSpPr/>
          <p:nvPr/>
        </p:nvSpPr>
        <p:spPr>
          <a:xfrm>
            <a:off x="-11171994" y="165268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 flipH="1" flipV="1">
            <a:off x="-14204013" y="3563465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-14047084" y="2883811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pic>
        <p:nvPicPr>
          <p:cNvPr id="6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19032262" y="2702675"/>
            <a:ext cx="4586014" cy="17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矩形 2054"/>
          <p:cNvSpPr/>
          <p:nvPr/>
        </p:nvSpPr>
        <p:spPr>
          <a:xfrm>
            <a:off x="-18838736" y="2804683"/>
            <a:ext cx="4104456" cy="153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11175" y="3676535"/>
            <a:ext cx="1080120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圓角矩形 62"/>
          <p:cNvSpPr/>
          <p:nvPr/>
        </p:nvSpPr>
        <p:spPr>
          <a:xfrm>
            <a:off x="-15963934" y="3799777"/>
            <a:ext cx="881151" cy="38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校正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-17650604" y="290768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時間校正</a:t>
            </a:r>
            <a:endParaRPr lang="zh-TW" altLang="en-US" sz="2400" dirty="0"/>
          </a:p>
        </p:txBody>
      </p:sp>
      <p:sp>
        <p:nvSpPr>
          <p:cNvPr id="2056" name="文字方塊 2055"/>
          <p:cNvSpPr txBox="1"/>
          <p:nvPr/>
        </p:nvSpPr>
        <p:spPr>
          <a:xfrm>
            <a:off x="-20422336" y="3000595"/>
            <a:ext cx="130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確定</a:t>
            </a:r>
            <a:endParaRPr lang="zh-TW" altLang="en-US" sz="3200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-6729855" y="3550853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4160655" y="434602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矩形 2056"/>
          <p:cNvSpPr/>
          <p:nvPr/>
        </p:nvSpPr>
        <p:spPr>
          <a:xfrm>
            <a:off x="-3849535" y="675621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1395123" y="1890344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下</a:t>
            </a:r>
            <a:r>
              <a:rPr lang="zh-TW" altLang="en-US" sz="3200" dirty="0" smtClean="0"/>
              <a:t>一步</a:t>
            </a:r>
            <a:endParaRPr lang="zh-TW" altLang="en-US" sz="3200" dirty="0"/>
          </a:p>
        </p:txBody>
      </p:sp>
      <p:pic>
        <p:nvPicPr>
          <p:cNvPr id="38" name="Picture 3" descr="C:\Users\wu\Desktop\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3030" r="2659" b="79050"/>
          <a:stretch/>
        </p:blipFill>
        <p:spPr bwMode="auto">
          <a:xfrm>
            <a:off x="-4012967" y="1359857"/>
            <a:ext cx="4627928" cy="69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-2589395" y="67562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風扇調整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-3849535" y="2222607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目前風扇出廠轉速為 </a:t>
            </a:r>
            <a:r>
              <a:rPr lang="en-US" altLang="zh-TW" dirty="0" smtClean="0"/>
              <a:t>50 %</a:t>
            </a:r>
            <a:r>
              <a:rPr lang="zh-TW" altLang="en-US" dirty="0" smtClean="0"/>
              <a:t>，如不需調整請按下一步</a:t>
            </a:r>
            <a:endParaRPr lang="en-US" altLang="zh-TW" dirty="0" smtClean="0"/>
          </a:p>
          <a:p>
            <a:endParaRPr lang="en-US" altLang="zh-TW" sz="1600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風扇可調範圍為 </a:t>
            </a:r>
            <a:r>
              <a:rPr lang="en-US" altLang="zh-TW" dirty="0" smtClean="0"/>
              <a:t>40%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 可拉上 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面的</a:t>
            </a:r>
            <a:r>
              <a:rPr lang="en-US" altLang="zh-TW" dirty="0" smtClean="0"/>
              <a:t>bar</a:t>
            </a:r>
            <a:r>
              <a:rPr lang="zh-TW" altLang="en-US" dirty="0" smtClean="0"/>
              <a:t>或按藍色方框調整，確定欲調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整數值後，請按傳送</a:t>
            </a:r>
            <a:endParaRPr lang="en-US" altLang="zh-TW" dirty="0" smtClean="0"/>
          </a:p>
          <a:p>
            <a:endParaRPr lang="en-US" altLang="zh-TW" sz="1600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注意</a:t>
            </a:r>
            <a:r>
              <a:rPr lang="en-US" altLang="zh-TW" dirty="0" smtClean="0"/>
              <a:t>!</a:t>
            </a:r>
            <a:r>
              <a:rPr lang="zh-TW" altLang="en-US" dirty="0" smtClean="0"/>
              <a:t> 風速越強，雖晶粒溫度越低，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LED</a:t>
            </a:r>
            <a:r>
              <a:rPr lang="zh-TW" altLang="en-US" dirty="0" smtClean="0"/>
              <a:t> 壽命越長，但聲音較大</a:t>
            </a:r>
            <a:endParaRPr lang="zh-TW" altLang="en-US" dirty="0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1047009" y="1137287"/>
            <a:ext cx="3600400" cy="2293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6614348" y="2619727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下</a:t>
            </a:r>
            <a:r>
              <a:rPr lang="zh-TW" altLang="en-US" sz="3200" dirty="0" smtClean="0"/>
              <a:t>一步</a:t>
            </a:r>
            <a:endParaRPr lang="zh-TW" altLang="en-US" sz="32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354898" y="525905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傳送</a:t>
            </a: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946308" y="4483895"/>
            <a:ext cx="3160533" cy="2719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7134580" y="3293204"/>
            <a:ext cx="1472997" cy="103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7967889" y="2109032"/>
            <a:ext cx="3952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逐顆亮綠燈進行風扇轉速調整</a:t>
            </a:r>
            <a:endParaRPr lang="zh-TW" altLang="en-US" sz="3200" dirty="0"/>
          </a:p>
        </p:txBody>
      </p:sp>
      <p:pic>
        <p:nvPicPr>
          <p:cNvPr id="4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647409" y="448547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群組 49"/>
          <p:cNvGrpSpPr/>
          <p:nvPr/>
        </p:nvGrpSpPr>
        <p:grpSpPr>
          <a:xfrm>
            <a:off x="4958806" y="4845510"/>
            <a:ext cx="4034486" cy="4084071"/>
            <a:chOff x="-4557279" y="1340768"/>
            <a:chExt cx="4034486" cy="4084071"/>
          </a:xfrm>
        </p:grpSpPr>
        <p:sp>
          <p:nvSpPr>
            <p:cNvPr id="53" name="文字方塊 52"/>
            <p:cNvSpPr txBox="1"/>
            <p:nvPr/>
          </p:nvSpPr>
          <p:spPr>
            <a:xfrm>
              <a:off x="-4429000" y="2095664"/>
              <a:ext cx="3808524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亮綠燈表這顆燈有接收到更改風扇轉速的指令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會自動關閉</a:t>
              </a:r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56" name="圓角矩形 55"/>
          <p:cNvSpPr/>
          <p:nvPr/>
        </p:nvSpPr>
        <p:spPr>
          <a:xfrm>
            <a:off x="7277654" y="546589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57" name="圓角矩形 56"/>
          <p:cNvSpPr/>
          <p:nvPr/>
        </p:nvSpPr>
        <p:spPr>
          <a:xfrm>
            <a:off x="5189422" y="546253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9510544" y="6635811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5007449" y="9126474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9976001" y="5987739"/>
            <a:ext cx="15148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9615961" y="777922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68" name="直線單箭頭接點 67"/>
          <p:cNvCxnSpPr/>
          <p:nvPr/>
        </p:nvCxnSpPr>
        <p:spPr>
          <a:xfrm flipH="1">
            <a:off x="9547653" y="7735154"/>
            <a:ext cx="2372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814467" y="-4058227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5125587" y="-3817208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863433" y="-3144408"/>
            <a:ext cx="5017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Sunlight-1  </a:t>
            </a:r>
            <a:r>
              <a:rPr lang="zh-TW" altLang="en-US" sz="3600" dirty="0" smtClean="0"/>
              <a:t>風速</a:t>
            </a:r>
            <a:r>
              <a:rPr lang="en-US" altLang="zh-TW" sz="3600" dirty="0" smtClean="0"/>
              <a:t>50%</a:t>
            </a:r>
          </a:p>
          <a:p>
            <a:endParaRPr lang="en-US" altLang="zh-TW" sz="3600" dirty="0" smtClean="0"/>
          </a:p>
          <a:p>
            <a:r>
              <a:rPr lang="zh-TW" altLang="en-US" sz="3600" dirty="0"/>
              <a:t>此為出廠風速</a:t>
            </a:r>
            <a:endParaRPr lang="en-US" altLang="zh-TW" sz="3600" dirty="0" smtClean="0"/>
          </a:p>
          <a:p>
            <a:r>
              <a:rPr lang="zh-TW" altLang="en-US" sz="3600" dirty="0" smtClean="0"/>
              <a:t>確定無需更改請按完成</a:t>
            </a:r>
            <a:endParaRPr lang="zh-TW" altLang="en-US" sz="36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079457" y="562775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pic>
        <p:nvPicPr>
          <p:cNvPr id="73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2281629" y="4509382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12592749" y="4750401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12528364" y="9203735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12281629" y="6013194"/>
            <a:ext cx="5017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Sunlight-1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  </a:t>
            </a:r>
            <a:r>
              <a:rPr lang="zh-TW" altLang="en-US" sz="3600" dirty="0" smtClean="0"/>
              <a:t>風速</a:t>
            </a:r>
            <a:r>
              <a:rPr lang="en-US" altLang="zh-TW" sz="3600" dirty="0" smtClean="0"/>
              <a:t>58%</a:t>
            </a:r>
          </a:p>
          <a:p>
            <a:endParaRPr lang="en-US" altLang="zh-TW" sz="3600" dirty="0" smtClean="0"/>
          </a:p>
          <a:p>
            <a:r>
              <a:rPr lang="zh-TW" altLang="en-US" sz="3600" dirty="0" smtClean="0"/>
              <a:t> 確認無誤請按完成</a:t>
            </a:r>
            <a:endParaRPr lang="zh-TW" altLang="en-US" sz="36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-3568633" y="5369573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</a:t>
            </a:r>
            <a:r>
              <a:rPr lang="zh-TW" altLang="en-US" sz="2400" dirty="0"/>
              <a:t>傳送</a:t>
            </a:r>
            <a:r>
              <a:rPr lang="zh-TW" altLang="en-US" sz="2400" dirty="0" smtClean="0"/>
              <a:t>    下一步</a:t>
            </a:r>
            <a:endParaRPr lang="zh-TW" altLang="en-US" sz="2400" dirty="0"/>
          </a:p>
        </p:txBody>
      </p:sp>
      <p:cxnSp>
        <p:nvCxnSpPr>
          <p:cNvPr id="78" name="直線單箭頭接點 77"/>
          <p:cNvCxnSpPr/>
          <p:nvPr/>
        </p:nvCxnSpPr>
        <p:spPr>
          <a:xfrm flipH="1" flipV="1">
            <a:off x="-6801863" y="4664977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-6501963" y="473749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-24557317" y="-3371882"/>
            <a:ext cx="95770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rgbClr val="FF0000"/>
                </a:solidFill>
              </a:rPr>
              <a:t>每新增一新</a:t>
            </a:r>
            <a:r>
              <a:rPr lang="zh-TW" altLang="en-US" sz="6000" dirty="0" smtClean="0">
                <a:solidFill>
                  <a:srgbClr val="FF0000"/>
                </a:solidFill>
              </a:rPr>
              <a:t>裝置都需引導其校正時間 跟 風扇調整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18422338" y="2860522"/>
            <a:ext cx="49685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20177793" y="1973396"/>
            <a:ext cx="18449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完成</a:t>
            </a:r>
            <a:endParaRPr lang="en-US" altLang="zh-TW" sz="3600" dirty="0" smtClean="0"/>
          </a:p>
        </p:txBody>
      </p:sp>
      <p:pic>
        <p:nvPicPr>
          <p:cNvPr id="82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580"/>
          <a:stretch/>
        </p:blipFill>
        <p:spPr bwMode="auto">
          <a:xfrm>
            <a:off x="23945553" y="-4650742"/>
            <a:ext cx="10508624" cy="381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3432385" y="4827345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-22499607" y="-1432890"/>
            <a:ext cx="1341739" cy="177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6105793" y="2525472"/>
            <a:ext cx="8784975" cy="1301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 smtClean="0">
                <a:solidFill>
                  <a:schemeClr val="tx1"/>
                </a:solidFill>
              </a:rPr>
              <a:t>Sunlight-1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3945553" y="-841321"/>
            <a:ext cx="10508623" cy="127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>
                <a:solidFill>
                  <a:schemeClr val="tx1"/>
                </a:solidFill>
              </a:rPr>
              <a:t>搜尋裝置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pic>
        <p:nvPicPr>
          <p:cNvPr id="96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350"/>
          <a:stretch/>
        </p:blipFill>
        <p:spPr bwMode="auto">
          <a:xfrm>
            <a:off x="23945553" y="339398"/>
            <a:ext cx="10508624" cy="14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0" t="19236" r="20994" b="72569"/>
          <a:stretch/>
        </p:blipFill>
        <p:spPr bwMode="auto">
          <a:xfrm>
            <a:off x="29878058" y="243860"/>
            <a:ext cx="4576119" cy="13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矩形 90"/>
          <p:cNvSpPr/>
          <p:nvPr/>
        </p:nvSpPr>
        <p:spPr>
          <a:xfrm>
            <a:off x="25457721" y="1858776"/>
            <a:ext cx="8784975" cy="112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6600" dirty="0" smtClean="0">
                <a:solidFill>
                  <a:schemeClr val="tx1"/>
                </a:solidFill>
              </a:rPr>
              <a:t>  </a:t>
            </a:r>
            <a:r>
              <a:rPr lang="en-US" altLang="zh-TW" sz="6600" dirty="0" smtClean="0">
                <a:solidFill>
                  <a:schemeClr val="tx1"/>
                </a:solidFill>
              </a:rPr>
              <a:t>sunlight -1 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pic>
        <p:nvPicPr>
          <p:cNvPr id="83" name="Picture 2" descr="C:\Users\wu\Desktop\20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9" b="21379"/>
          <a:stretch/>
        </p:blipFill>
        <p:spPr bwMode="auto">
          <a:xfrm>
            <a:off x="23945553" y="4657644"/>
            <a:ext cx="10581096" cy="71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5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0671259" y="-13569838"/>
            <a:ext cx="73160128" cy="31533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27149628" y="-12006396"/>
            <a:ext cx="241946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 smtClean="0"/>
              <a:t>3.</a:t>
            </a:r>
            <a:r>
              <a:rPr lang="zh-TW" altLang="en-US" sz="11500" dirty="0" smtClean="0"/>
              <a:t>裝置設定   </a:t>
            </a:r>
            <a:r>
              <a:rPr lang="en-US" altLang="zh-TW" sz="11500" dirty="0" smtClean="0"/>
              <a:t>(app</a:t>
            </a:r>
            <a:r>
              <a:rPr lang="zh-TW" altLang="en-US" sz="11500" dirty="0" smtClean="0"/>
              <a:t>內已有新增完裝置</a:t>
            </a:r>
            <a:r>
              <a:rPr lang="en-US" altLang="zh-TW" sz="11500" dirty="0" smtClean="0"/>
              <a:t>)</a:t>
            </a:r>
            <a:endParaRPr lang="zh-TW" altLang="en-US" sz="115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9"/>
          <a:stretch/>
        </p:blipFill>
        <p:spPr>
          <a:xfrm>
            <a:off x="-13900156" y="-8228924"/>
            <a:ext cx="11239089" cy="24668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2889" r="41343" b="80846"/>
          <a:stretch/>
        </p:blipFill>
        <p:spPr>
          <a:xfrm>
            <a:off x="-13900156" y="-5762034"/>
            <a:ext cx="11239088" cy="392949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9"/>
          <a:stretch/>
        </p:blipFill>
        <p:spPr>
          <a:xfrm>
            <a:off x="-13900157" y="-2408598"/>
            <a:ext cx="11239089" cy="17398424"/>
          </a:xfrm>
          <a:prstGeom prst="rect">
            <a:avLst/>
          </a:prstGeom>
        </p:spPr>
      </p:pic>
      <p:pic>
        <p:nvPicPr>
          <p:cNvPr id="8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 b="80001"/>
          <a:stretch/>
        </p:blipFill>
        <p:spPr bwMode="auto">
          <a:xfrm>
            <a:off x="-13900156" y="-5762035"/>
            <a:ext cx="11239088" cy="144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7203412" y="-680286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7203412" y="1242177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7203412" y="3208026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7217982" y="5088067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-13619536" y="-4080535"/>
            <a:ext cx="10958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請於已加入的裝置中擇一點選其藍芽符號做連結當 </a:t>
            </a:r>
            <a:r>
              <a:rPr lang="en-US" altLang="zh-TW" sz="3200" dirty="0" smtClean="0"/>
              <a:t>Host</a:t>
            </a:r>
            <a:r>
              <a:rPr lang="zh-TW" altLang="en-US" sz="3200" dirty="0" smtClean="0"/>
              <a:t> ，其餘已被加入的裝置為 </a:t>
            </a:r>
            <a:r>
              <a:rPr lang="en-US" altLang="zh-TW" sz="3200" dirty="0" smtClean="0"/>
              <a:t>Slave</a:t>
            </a:r>
            <a:r>
              <a:rPr lang="zh-TW" altLang="en-US" sz="3200" dirty="0"/>
              <a:t>，</a:t>
            </a:r>
            <a:r>
              <a:rPr lang="zh-TW" altLang="en-US" sz="3200" dirty="0" smtClean="0"/>
              <a:t>不須藍</a:t>
            </a:r>
            <a:r>
              <a:rPr lang="zh-TW" altLang="en-US" sz="3200" dirty="0"/>
              <a:t>芽</a:t>
            </a:r>
            <a:r>
              <a:rPr lang="zh-TW" altLang="en-US" sz="3200" dirty="0" smtClean="0"/>
              <a:t>連結亦可被 </a:t>
            </a:r>
            <a:r>
              <a:rPr lang="en-US" altLang="zh-TW" sz="3200" dirty="0" smtClean="0"/>
              <a:t>Host </a:t>
            </a:r>
            <a:r>
              <a:rPr lang="zh-TW" altLang="en-US" sz="3200" dirty="0" smtClean="0"/>
              <a:t>廣播控制</a:t>
            </a:r>
            <a:endParaRPr lang="zh-TW" altLang="en-US" sz="32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-2954940" y="-770325"/>
            <a:ext cx="10081120" cy="90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1334760" y="-2577604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如未開藍芽</a:t>
            </a:r>
            <a:r>
              <a:rPr lang="zh-TW" altLang="en-US" sz="4800" dirty="0" smtClean="0"/>
              <a:t>需跳出視窗提醒開</a:t>
            </a:r>
            <a:r>
              <a:rPr lang="zh-TW" altLang="en-US" sz="4800" dirty="0"/>
              <a:t>上方藍芽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180" y="-4623365"/>
            <a:ext cx="11307522" cy="201022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956" y="-4166094"/>
            <a:ext cx="11312017" cy="2010240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18467602" y="380075"/>
            <a:ext cx="4284314" cy="196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橢圓 1024"/>
          <p:cNvSpPr/>
          <p:nvPr/>
        </p:nvSpPr>
        <p:spPr>
          <a:xfrm>
            <a:off x="-7635460" y="-935936"/>
            <a:ext cx="1440160" cy="1407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-6562488" y="434915"/>
            <a:ext cx="5227728" cy="4653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-974720" y="4720954"/>
            <a:ext cx="7164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如已開</a:t>
            </a:r>
            <a:r>
              <a:rPr lang="zh-TW" altLang="en-US" sz="4800" dirty="0"/>
              <a:t>藍</a:t>
            </a:r>
            <a:r>
              <a:rPr lang="zh-TW" altLang="en-US" sz="4800" dirty="0" smtClean="0"/>
              <a:t>芽，點許此藍芽符號按鈕會進行裝置的連芽連接，確定連接後此符號後會變藍色</a:t>
            </a:r>
            <a:endParaRPr lang="en-US" altLang="zh-TW" sz="4800" dirty="0" smtClean="0"/>
          </a:p>
          <a:p>
            <a:r>
              <a:rPr lang="en-US" altLang="zh-TW" sz="4800" dirty="0" smtClean="0"/>
              <a:t>(</a:t>
            </a:r>
            <a:r>
              <a:rPr lang="zh-TW" altLang="en-US" sz="4800" dirty="0"/>
              <a:t>現正</a:t>
            </a:r>
            <a:r>
              <a:rPr lang="zh-TW" altLang="en-US" sz="4800" dirty="0" smtClean="0"/>
              <a:t>連接的裝置此處的藍芽服後都需變為</a:t>
            </a:r>
            <a:r>
              <a:rPr lang="zh-TW" altLang="en-US" sz="4800" dirty="0" smtClean="0">
                <a:solidFill>
                  <a:srgbClr val="FF0000"/>
                </a:solidFill>
              </a:rPr>
              <a:t>藍色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-19147603" y="3699557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-18933955" y="1013050"/>
            <a:ext cx="324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在一開始的畫面</a:t>
            </a:r>
            <a:endParaRPr lang="en-US" altLang="zh-TW" sz="5400" dirty="0" smtClean="0"/>
          </a:p>
          <a:p>
            <a:r>
              <a:rPr lang="zh-TW" altLang="en-US" sz="5400" dirty="0" smtClean="0"/>
              <a:t>按</a:t>
            </a:r>
            <a:endParaRPr lang="zh-TW" altLang="en-US" sz="5400" dirty="0"/>
          </a:p>
        </p:txBody>
      </p:sp>
      <p:sp>
        <p:nvSpPr>
          <p:cNvPr id="30" name="圓角矩形 29"/>
          <p:cNvSpPr/>
          <p:nvPr/>
        </p:nvSpPr>
        <p:spPr>
          <a:xfrm>
            <a:off x="-17995475" y="2851150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50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4015176" y="-5421780"/>
            <a:ext cx="59694632" cy="16746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3773021" y="-3915816"/>
            <a:ext cx="14880603" cy="1143000"/>
          </a:xfrm>
        </p:spPr>
        <p:txBody>
          <a:bodyPr>
            <a:noAutofit/>
          </a:bodyPr>
          <a:lstStyle/>
          <a:p>
            <a:r>
              <a:rPr lang="en-US" altLang="zh-TW" sz="9600" dirty="0"/>
              <a:t>4</a:t>
            </a:r>
            <a:r>
              <a:rPr lang="en-US" altLang="zh-TW" sz="9600" dirty="0" smtClean="0"/>
              <a:t>.</a:t>
            </a:r>
            <a:r>
              <a:rPr lang="zh-TW" altLang="en-US" sz="9600" dirty="0" smtClean="0"/>
              <a:t> 多顆燈一起時間校正</a:t>
            </a:r>
            <a:endParaRPr lang="zh-TW" altLang="en-US" sz="96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1903373" y="1502892"/>
            <a:ext cx="3672408" cy="6408712"/>
            <a:chOff x="-1389062" y="1156742"/>
            <a:chExt cx="3672408" cy="6408712"/>
          </a:xfrm>
        </p:grpSpPr>
        <p:pic>
          <p:nvPicPr>
            <p:cNvPr id="19" name="Picture 3" descr="C:\Users\wu\Desktop\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/>
            <a:stretch/>
          </p:blipFill>
          <p:spPr bwMode="auto">
            <a:xfrm>
              <a:off x="-1389062" y="2926716"/>
              <a:ext cx="3672408" cy="46387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wu\Desktop\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803"/>
            <a:stretch/>
          </p:blipFill>
          <p:spPr bwMode="auto">
            <a:xfrm>
              <a:off x="-1389062" y="1156742"/>
              <a:ext cx="3672408" cy="1383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4979" y="2727028"/>
            <a:ext cx="1080120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1" y="2366988"/>
            <a:ext cx="176230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764269" y="2850270"/>
            <a:ext cx="881151" cy="38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校正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310" y="2474045"/>
            <a:ext cx="8858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-850401" y="233737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時間校正</a:t>
            </a:r>
            <a:endParaRPr lang="zh-TW" altLang="en-US" sz="2400" dirty="0"/>
          </a:p>
        </p:txBody>
      </p:sp>
      <p:sp>
        <p:nvSpPr>
          <p:cNvPr id="17" name="圓角矩形 16"/>
          <p:cNvSpPr/>
          <p:nvPr/>
        </p:nvSpPr>
        <p:spPr>
          <a:xfrm>
            <a:off x="-1738955" y="3609864"/>
            <a:ext cx="216024" cy="25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-4073814" y="360986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全選</a:t>
            </a:r>
            <a:endParaRPr lang="zh-TW" altLang="en-US" dirty="0"/>
          </a:p>
        </p:txBody>
      </p:sp>
      <p:cxnSp>
        <p:nvCxnSpPr>
          <p:cNvPr id="2048" name="直線單箭頭接點 2047"/>
          <p:cNvCxnSpPr/>
          <p:nvPr/>
        </p:nvCxnSpPr>
        <p:spPr>
          <a:xfrm>
            <a:off x="-3399862" y="3769705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文字方塊 2054"/>
          <p:cNvSpPr txBox="1"/>
          <p:nvPr/>
        </p:nvSpPr>
        <p:spPr>
          <a:xfrm>
            <a:off x="-6483430" y="3454099"/>
            <a:ext cx="27200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加入全選的鈕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因為時間是要每顆都校正到 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但為了和風扇統一模式所以欲改成可以個別勾選，多加了全選功能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3971" y="7404880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58" name="直線單箭頭接點 2057"/>
          <p:cNvCxnSpPr>
            <a:endCxn id="2059" idx="2"/>
          </p:cNvCxnSpPr>
          <p:nvPr/>
        </p:nvCxnSpPr>
        <p:spPr>
          <a:xfrm flipV="1">
            <a:off x="-4475259" y="7540625"/>
            <a:ext cx="1844808" cy="2296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-8291684" y="7911604"/>
            <a:ext cx="604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下面的主要頁面多加時間校正的鈕，因為時間每年誤差</a:t>
            </a:r>
            <a:r>
              <a:rPr lang="en-US" altLang="zh-TW" sz="2400" dirty="0" smtClean="0">
                <a:solidFill>
                  <a:srgbClr val="FF0000"/>
                </a:solidFill>
              </a:rPr>
              <a:t>8</a:t>
            </a:r>
            <a:r>
              <a:rPr lang="zh-TW" altLang="en-US" sz="2400" dirty="0" smtClean="0">
                <a:solidFill>
                  <a:srgbClr val="FF0000"/>
                </a:solidFill>
              </a:rPr>
              <a:t> 分鐘，建議</a:t>
            </a:r>
            <a:r>
              <a:rPr lang="zh-TW" altLang="en-US" sz="2400" dirty="0">
                <a:solidFill>
                  <a:srgbClr val="FF0000"/>
                </a:solidFill>
              </a:rPr>
              <a:t>每</a:t>
            </a:r>
            <a:r>
              <a:rPr lang="zh-TW" altLang="en-US" sz="2400" dirty="0" smtClean="0">
                <a:solidFill>
                  <a:srgbClr val="FF0000"/>
                </a:solidFill>
              </a:rPr>
              <a:t>個</a:t>
            </a:r>
            <a:r>
              <a:rPr lang="zh-TW" altLang="en-US" sz="2400" dirty="0">
                <a:solidFill>
                  <a:srgbClr val="FF0000"/>
                </a:solidFill>
              </a:rPr>
              <a:t>月</a:t>
            </a:r>
            <a:r>
              <a:rPr lang="zh-TW" altLang="en-US" sz="2400" dirty="0" smtClean="0">
                <a:solidFill>
                  <a:srgbClr val="FF0000"/>
                </a:solidFill>
              </a:rPr>
              <a:t>校正</a:t>
            </a:r>
            <a:r>
              <a:rPr lang="zh-TW" altLang="en-US" sz="2400" dirty="0">
                <a:solidFill>
                  <a:srgbClr val="FF0000"/>
                </a:solidFill>
              </a:rPr>
              <a:t>一次 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sp>
        <p:nvSpPr>
          <p:cNvPr id="2059" name="橢圓 2058"/>
          <p:cNvSpPr/>
          <p:nvPr/>
        </p:nvSpPr>
        <p:spPr>
          <a:xfrm>
            <a:off x="-2630451" y="7080162"/>
            <a:ext cx="769411" cy="920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874060" y="2996822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043064" y="2035278"/>
            <a:ext cx="1976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</a:t>
            </a:r>
            <a:r>
              <a:rPr lang="zh-TW" altLang="en-US" sz="2800" dirty="0"/>
              <a:t>校正</a:t>
            </a:r>
            <a:r>
              <a:rPr lang="zh-TW" altLang="en-US" sz="2800" dirty="0" smtClean="0"/>
              <a:t>進行</a:t>
            </a:r>
            <a:endParaRPr lang="en-US" altLang="zh-TW" sz="2800" dirty="0" smtClean="0"/>
          </a:p>
          <a:p>
            <a:r>
              <a:rPr lang="zh-TW" altLang="en-US" sz="2800" dirty="0" smtClean="0"/>
              <a:t>時間校正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7612252" y="-327950"/>
            <a:ext cx="1341739" cy="2449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31873" y="-1103745"/>
            <a:ext cx="395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逐顆亮綠燈進行校正</a:t>
            </a:r>
            <a:endParaRPr lang="zh-TW" altLang="en-US" sz="3200" dirty="0"/>
          </a:p>
        </p:txBody>
      </p:sp>
      <p:pic>
        <p:nvPicPr>
          <p:cNvPr id="31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367977" y="226665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4628443" y="2626690"/>
            <a:ext cx="4034486" cy="4697723"/>
            <a:chOff x="-4557279" y="1340768"/>
            <a:chExt cx="4034486" cy="4697723"/>
          </a:xfrm>
        </p:grpSpPr>
        <p:sp>
          <p:nvSpPr>
            <p:cNvPr id="33" name="文字方塊 32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-4444030" y="5576826"/>
              <a:ext cx="38235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上一</a:t>
              </a:r>
              <a:r>
                <a:rPr lang="zh-TW" altLang="en-US" sz="2400" dirty="0" smtClean="0"/>
                <a:t>步    開啟綠燈    下一步</a:t>
              </a:r>
              <a:endParaRPr lang="zh-TW" altLang="en-US" sz="2400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6947291" y="324707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4859059" y="324371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9" y="1862932"/>
            <a:ext cx="552450" cy="37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17" y="1832289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637309" y="1718916"/>
            <a:ext cx="1166050" cy="641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/>
          <p:nvPr/>
        </p:nvCxnSpPr>
        <p:spPr>
          <a:xfrm flipH="1" flipV="1">
            <a:off x="1141365" y="-327951"/>
            <a:ext cx="59809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-955124" y="-1161404"/>
            <a:ext cx="484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這兩個鈕像這樣分開一點</a:t>
            </a:r>
            <a:endParaRPr lang="zh-TW" altLang="en-US" sz="3200" dirty="0"/>
          </a:p>
        </p:txBody>
      </p:sp>
      <p:sp>
        <p:nvSpPr>
          <p:cNvPr id="5" name="橢圓 4"/>
          <p:cNvSpPr/>
          <p:nvPr/>
        </p:nvSpPr>
        <p:spPr>
          <a:xfrm>
            <a:off x="-2245745" y="2236362"/>
            <a:ext cx="4121112" cy="15581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6505184" y="2150964"/>
            <a:ext cx="38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時間校正和風扇</a:t>
            </a:r>
            <a:r>
              <a:rPr lang="zh-TW" altLang="en-US" sz="2400" dirty="0" smtClean="0">
                <a:solidFill>
                  <a:srgbClr val="FF0000"/>
                </a:solidFill>
              </a:rPr>
              <a:t>轉速的綠色圈圈處不要</a:t>
            </a:r>
            <a:r>
              <a:rPr lang="zh-TW" altLang="en-US" sz="2400" dirty="0">
                <a:solidFill>
                  <a:srgbClr val="FF0000"/>
                </a:solidFill>
              </a:rPr>
              <a:t>項紅圈處</a:t>
            </a:r>
            <a:r>
              <a:rPr lang="zh-TW" altLang="en-US" sz="2400" dirty="0" smtClean="0">
                <a:solidFill>
                  <a:srgbClr val="FF0000"/>
                </a:solidFill>
              </a:rPr>
              <a:t>可以同時存在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8" name="Picture 5" descr="C:\Users\wu\Desktop\1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16019" y="1439929"/>
            <a:ext cx="3432982" cy="61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橢圓 48"/>
          <p:cNvSpPr/>
          <p:nvPr/>
        </p:nvSpPr>
        <p:spPr>
          <a:xfrm>
            <a:off x="-11532043" y="1965770"/>
            <a:ext cx="3816424" cy="154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-7715619" y="2799036"/>
            <a:ext cx="12104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1900112" y="2121446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群組 77"/>
          <p:cNvGrpSpPr/>
          <p:nvPr/>
        </p:nvGrpSpPr>
        <p:grpSpPr>
          <a:xfrm>
            <a:off x="12160578" y="2481486"/>
            <a:ext cx="4034486" cy="4084071"/>
            <a:chOff x="-4557279" y="1340768"/>
            <a:chExt cx="4034486" cy="4084071"/>
          </a:xfrm>
        </p:grpSpPr>
        <p:sp>
          <p:nvSpPr>
            <p:cNvPr id="79" name="文字方塊 78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94" name="圓角矩形 93"/>
          <p:cNvSpPr/>
          <p:nvPr/>
        </p:nvSpPr>
        <p:spPr>
          <a:xfrm>
            <a:off x="14479426" y="3101866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95" name="圓角矩形 94"/>
          <p:cNvSpPr/>
          <p:nvPr/>
        </p:nvSpPr>
        <p:spPr>
          <a:xfrm>
            <a:off x="12391194" y="3098513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Sunlight-2</a:t>
            </a:r>
            <a:endParaRPr lang="zh-TW" altLang="en-US" dirty="0"/>
          </a:p>
        </p:txBody>
      </p:sp>
      <p:cxnSp>
        <p:nvCxnSpPr>
          <p:cNvPr id="96" name="直線單箭頭接點 95"/>
          <p:cNvCxnSpPr/>
          <p:nvPr/>
        </p:nvCxnSpPr>
        <p:spPr>
          <a:xfrm flipV="1">
            <a:off x="9107901" y="5154493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9254673" y="4434413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下一步</a:t>
            </a:r>
            <a:endParaRPr lang="zh-TW" altLang="en-US" sz="3200" dirty="0"/>
          </a:p>
        </p:txBody>
      </p:sp>
      <p:cxnSp>
        <p:nvCxnSpPr>
          <p:cNvPr id="121" name="直線單箭頭接點 120"/>
          <p:cNvCxnSpPr/>
          <p:nvPr/>
        </p:nvCxnSpPr>
        <p:spPr>
          <a:xfrm flipH="1">
            <a:off x="9107902" y="5951516"/>
            <a:ext cx="2481680" cy="15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9315872" y="599571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12309662" y="6688270"/>
            <a:ext cx="3823554" cy="4792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cxnSp>
        <p:nvCxnSpPr>
          <p:cNvPr id="69" name="直線單箭頭接點 68"/>
          <p:cNvCxnSpPr/>
          <p:nvPr/>
        </p:nvCxnSpPr>
        <p:spPr>
          <a:xfrm flipH="1" flipV="1">
            <a:off x="1827040" y="5154493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1983969" y="4474839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2051" name="直線單箭頭接點 2050"/>
          <p:cNvCxnSpPr/>
          <p:nvPr/>
        </p:nvCxnSpPr>
        <p:spPr>
          <a:xfrm>
            <a:off x="16876712" y="5592235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17782163" y="4843590"/>
            <a:ext cx="291097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下一步</a:t>
            </a:r>
            <a:endParaRPr lang="zh-TW" altLang="en-US" sz="4000" dirty="0"/>
          </a:p>
        </p:txBody>
      </p:sp>
      <p:pic>
        <p:nvPicPr>
          <p:cNvPr id="84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1201674" y="2098466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群組 84"/>
          <p:cNvGrpSpPr/>
          <p:nvPr/>
        </p:nvGrpSpPr>
        <p:grpSpPr>
          <a:xfrm>
            <a:off x="21462140" y="2458506"/>
            <a:ext cx="4034486" cy="4084071"/>
            <a:chOff x="-4557279" y="1340768"/>
            <a:chExt cx="4034486" cy="4084071"/>
          </a:xfrm>
        </p:grpSpPr>
        <p:sp>
          <p:nvSpPr>
            <p:cNvPr id="87" name="文字方塊 86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21557232" y="6787806"/>
            <a:ext cx="40324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上一步     開啟綠燈    下一步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1565132" y="3331422"/>
            <a:ext cx="38085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 smtClean="0"/>
              <a:t>亮綠燈表這顆燈有接收到更改時間校正的指令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FontTx/>
              <a:buAutoNum type="arabicPeriod"/>
            </a:pPr>
            <a:r>
              <a:rPr lang="zh-TW" altLang="en-US" dirty="0" smtClean="0"/>
              <a:t>若</a:t>
            </a:r>
            <a:r>
              <a:rPr lang="zh-TW" altLang="en-US" dirty="0"/>
              <a:t>沒亮綠燈</a:t>
            </a:r>
            <a:r>
              <a:rPr lang="zh-TW" altLang="en-US" dirty="0" smtClean="0"/>
              <a:t>重複請按開啟綠燈按鈕，直到綠燈亮起</a:t>
            </a:r>
            <a:endParaRPr lang="zh-TW" altLang="en-US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r>
              <a:rPr lang="zh-TW" altLang="en-US" dirty="0" smtClean="0"/>
              <a:t>綠燈亮後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zh-TW" altLang="en-US" b="1" dirty="0" smtClean="0">
                <a:solidFill>
                  <a:srgbClr val="FF0000"/>
                </a:solidFill>
              </a:rPr>
              <a:t> 秒</a:t>
            </a:r>
            <a:r>
              <a:rPr lang="zh-TW" altLang="en-US" dirty="0" smtClean="0"/>
              <a:t>會自動關閉</a:t>
            </a:r>
            <a:endParaRPr lang="en-US" altLang="zh-TW" dirty="0"/>
          </a:p>
        </p:txBody>
      </p:sp>
      <p:sp>
        <p:nvSpPr>
          <p:cNvPr id="105" name="圓角矩形 104"/>
          <p:cNvSpPr/>
          <p:nvPr/>
        </p:nvSpPr>
        <p:spPr>
          <a:xfrm>
            <a:off x="21528460" y="3198771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23831842" y="3211646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26045757" y="5208005"/>
            <a:ext cx="285629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H="1">
            <a:off x="16919137" y="6257726"/>
            <a:ext cx="37739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17920051" y="6425586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26117766" y="5916745"/>
            <a:ext cx="28562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9190080" y="2179018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29501200" y="2420037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29436815" y="6873371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6740256" y="613973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26597793" y="4446607"/>
            <a:ext cx="23042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下一步</a:t>
            </a:r>
            <a:endParaRPr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9790604" y="3498774"/>
            <a:ext cx="38639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      14:01:46</a:t>
            </a:r>
          </a:p>
          <a:p>
            <a:r>
              <a:rPr lang="en-US" altLang="zh-TW" sz="2800" dirty="0" smtClean="0"/>
              <a:t>Sunlight-2        14:01:46</a:t>
            </a:r>
          </a:p>
          <a:p>
            <a:r>
              <a:rPr lang="en-US" altLang="zh-TW" sz="2800" dirty="0" smtClean="0"/>
              <a:t>Sunlight-3        14:01:46</a:t>
            </a:r>
          </a:p>
          <a:p>
            <a:endParaRPr lang="en-US" altLang="zh-TW" sz="2800" dirty="0"/>
          </a:p>
          <a:p>
            <a:r>
              <a:rPr lang="zh-TW" altLang="en-US" sz="2800" dirty="0"/>
              <a:t> 確認無誤請按完成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30630240" y="2425337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2052" name="橢圓 2051"/>
          <p:cNvSpPr/>
          <p:nvPr/>
        </p:nvSpPr>
        <p:spPr>
          <a:xfrm>
            <a:off x="32434117" y="6850724"/>
            <a:ext cx="1220459" cy="771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28516288" y="8443990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98" name="直線單箭頭接點 97"/>
          <p:cNvCxnSpPr/>
          <p:nvPr/>
        </p:nvCxnSpPr>
        <p:spPr>
          <a:xfrm flipH="1">
            <a:off x="31350320" y="7703254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-15310864" y="752169"/>
            <a:ext cx="12836893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-22151624" y="51046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在裝置設定的頁面右上角按</a:t>
            </a:r>
            <a:endParaRPr lang="en-US" altLang="zh-TW" sz="3600" dirty="0" smtClean="0"/>
          </a:p>
          <a:p>
            <a:r>
              <a:rPr lang="zh-TW" altLang="en-US" sz="3600" dirty="0" smtClean="0"/>
              <a:t>進行多顆燈一起時間</a:t>
            </a:r>
            <a:r>
              <a:rPr lang="zh-TW" altLang="en-US" sz="3600" dirty="0"/>
              <a:t>校正</a:t>
            </a:r>
          </a:p>
        </p:txBody>
      </p:sp>
      <p:pic>
        <p:nvPicPr>
          <p:cNvPr id="100" name="Picture 5" descr="C:\Users\wu\Desktop\10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3" t="5115" r="12507" b="89556"/>
          <a:stretch/>
        </p:blipFill>
        <p:spPr bwMode="auto">
          <a:xfrm>
            <a:off x="-16462992" y="360821"/>
            <a:ext cx="709448" cy="954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2647024" y="-8812361"/>
            <a:ext cx="59046560" cy="17497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5" descr="C:\Users\wu\Desktop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8219" y="57483"/>
            <a:ext cx="3742692" cy="665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3655136" y="-8812360"/>
            <a:ext cx="15686483" cy="2592288"/>
          </a:xfrm>
        </p:spPr>
        <p:txBody>
          <a:bodyPr>
            <a:noAutofit/>
          </a:bodyPr>
          <a:lstStyle/>
          <a:p>
            <a:r>
              <a:rPr lang="en-US" altLang="zh-TW" sz="9600" dirty="0" smtClean="0"/>
              <a:t>5. </a:t>
            </a:r>
            <a:r>
              <a:rPr lang="zh-TW" altLang="en-US" sz="9600" dirty="0" smtClean="0"/>
              <a:t>多</a:t>
            </a:r>
            <a:r>
              <a:rPr lang="zh-TW" altLang="en-US" sz="9600" dirty="0"/>
              <a:t>顆燈一起風扇</a:t>
            </a:r>
            <a:r>
              <a:rPr lang="zh-TW" altLang="en-US" sz="9600" dirty="0" smtClean="0"/>
              <a:t>調整</a:t>
            </a:r>
            <a:endParaRPr lang="zh-TW" altLang="en-US" sz="9600" dirty="0"/>
          </a:p>
        </p:txBody>
      </p:sp>
      <p:sp>
        <p:nvSpPr>
          <p:cNvPr id="17" name="圓角矩形 16"/>
          <p:cNvSpPr/>
          <p:nvPr/>
        </p:nvSpPr>
        <p:spPr>
          <a:xfrm>
            <a:off x="-7192196" y="1883168"/>
            <a:ext cx="216024" cy="25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-9496452" y="18551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全選</a:t>
            </a:r>
            <a:endParaRPr lang="zh-TW" altLang="en-US" dirty="0"/>
          </a:p>
        </p:txBody>
      </p:sp>
      <p:cxnSp>
        <p:nvCxnSpPr>
          <p:cNvPr id="2048" name="直線單箭頭接點 2047"/>
          <p:cNvCxnSpPr/>
          <p:nvPr/>
        </p:nvCxnSpPr>
        <p:spPr>
          <a:xfrm>
            <a:off x="-8853103" y="2043009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92664" y="6110232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直線單箭頭接點 19"/>
          <p:cNvCxnSpPr/>
          <p:nvPr/>
        </p:nvCxnSpPr>
        <p:spPr>
          <a:xfrm>
            <a:off x="-3529764" y="1205460"/>
            <a:ext cx="47447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3791919" y="-686091"/>
            <a:ext cx="1472997" cy="103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625228" y="-1870263"/>
            <a:ext cx="3952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逐顆亮綠燈進行風扇轉速調整</a:t>
            </a:r>
            <a:endParaRPr lang="zh-TW" altLang="en-US" sz="3200" dirty="0"/>
          </a:p>
        </p:txBody>
      </p:sp>
      <p:pic>
        <p:nvPicPr>
          <p:cNvPr id="31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304748" y="506175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1616145" y="866215"/>
            <a:ext cx="4034486" cy="4084071"/>
            <a:chOff x="-4557279" y="1340768"/>
            <a:chExt cx="4034486" cy="4084071"/>
          </a:xfrm>
        </p:grpSpPr>
        <p:sp>
          <p:nvSpPr>
            <p:cNvPr id="33" name="文字方塊 32"/>
            <p:cNvSpPr txBox="1"/>
            <p:nvPr/>
          </p:nvSpPr>
          <p:spPr>
            <a:xfrm>
              <a:off x="-4429000" y="2095664"/>
              <a:ext cx="3808524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亮綠燈表這顆燈有接收到更改風扇轉速的指令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會自動關閉</a:t>
              </a:r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3934993" y="1486595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1846761" y="1483242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-3475484" y="1288364"/>
            <a:ext cx="4924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拉風扇調整的</a:t>
            </a:r>
            <a:r>
              <a:rPr lang="en-US" altLang="zh-TW" sz="2400" dirty="0" smtClean="0"/>
              <a:t>bar</a:t>
            </a:r>
            <a:r>
              <a:rPr lang="zh-TW" altLang="en-US" sz="2400" dirty="0" smtClean="0"/>
              <a:t> </a:t>
            </a:r>
            <a:r>
              <a:rPr lang="zh-TW" altLang="en-US" sz="2400" dirty="0" smtClean="0">
                <a:solidFill>
                  <a:srgbClr val="FF0000"/>
                </a:solidFill>
              </a:rPr>
              <a:t>不要即拉即調轉速需按傳送鈕才能調風扇轉速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按藍色框也可調風扇轉速</a:t>
            </a:r>
            <a:endParaRPr lang="zh-TW" altLang="en-US" sz="2400" dirty="0"/>
          </a:p>
        </p:txBody>
      </p:sp>
      <p:pic>
        <p:nvPicPr>
          <p:cNvPr id="1026" name="Picture 2" descr="C:\Users\wu\Desktop\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4" t="9528" r="11375" b="47096"/>
          <a:stretch/>
        </p:blipFill>
        <p:spPr bwMode="auto">
          <a:xfrm>
            <a:off x="-1051602" y="-2744084"/>
            <a:ext cx="2860406" cy="282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u\Desktop\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29194" b="77596"/>
          <a:stretch/>
        </p:blipFill>
        <p:spPr bwMode="auto">
          <a:xfrm>
            <a:off x="-7405726" y="921624"/>
            <a:ext cx="2622795" cy="61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單箭頭接點 49"/>
          <p:cNvCxnSpPr/>
          <p:nvPr/>
        </p:nvCxnSpPr>
        <p:spPr>
          <a:xfrm flipV="1">
            <a:off x="-3961459" y="-511836"/>
            <a:ext cx="2673919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3909" y="424268"/>
            <a:ext cx="552450" cy="36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4312" y="421600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-11700514" y="-686091"/>
            <a:ext cx="38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時間校正和風扇</a:t>
            </a:r>
            <a:r>
              <a:rPr lang="zh-TW" altLang="en-US" sz="2400" dirty="0" smtClean="0">
                <a:solidFill>
                  <a:srgbClr val="FF0000"/>
                </a:solidFill>
              </a:rPr>
              <a:t>轉速的綠色圈圈處不要像紅圈處一樣可同時存在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9" name="Picture 5" descr="C:\Users\wu\Desktop\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60948" y="588268"/>
            <a:ext cx="3432982" cy="61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/>
          <p:cNvSpPr/>
          <p:nvPr/>
        </p:nvSpPr>
        <p:spPr>
          <a:xfrm>
            <a:off x="-14176972" y="1114109"/>
            <a:ext cx="3816424" cy="154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8887814" y="53228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群組 73"/>
          <p:cNvGrpSpPr/>
          <p:nvPr/>
        </p:nvGrpSpPr>
        <p:grpSpPr>
          <a:xfrm>
            <a:off x="9148280" y="892320"/>
            <a:ext cx="4034486" cy="4084071"/>
            <a:chOff x="-4557279" y="1340768"/>
            <a:chExt cx="4034486" cy="4084071"/>
          </a:xfrm>
        </p:grpSpPr>
        <p:sp>
          <p:nvSpPr>
            <p:cNvPr id="76" name="文字方塊 75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87" name="圓角矩形 86"/>
          <p:cNvSpPr/>
          <p:nvPr/>
        </p:nvSpPr>
        <p:spPr>
          <a:xfrm>
            <a:off x="9378896" y="150934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Sunlight-2</a:t>
            </a:r>
            <a:endParaRPr lang="zh-TW" altLang="en-US" dirty="0"/>
          </a:p>
        </p:txBody>
      </p:sp>
      <p:cxnSp>
        <p:nvCxnSpPr>
          <p:cNvPr id="88" name="直線單箭頭接點 87"/>
          <p:cNvCxnSpPr/>
          <p:nvPr/>
        </p:nvCxnSpPr>
        <p:spPr>
          <a:xfrm flipV="1">
            <a:off x="6167883" y="2656516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90"/>
          <p:cNvSpPr/>
          <p:nvPr/>
        </p:nvSpPr>
        <p:spPr>
          <a:xfrm>
            <a:off x="11612446" y="1513116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-4455892" y="958357"/>
            <a:ext cx="792088" cy="47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-7698986" y="509666"/>
            <a:ext cx="4121112" cy="15581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-4237684" y="1144348"/>
            <a:ext cx="459900" cy="184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/>
              <a:t>傳送</a:t>
            </a:r>
            <a:endParaRPr lang="zh-TW" altLang="en-US" sz="1000" dirty="0"/>
          </a:p>
        </p:txBody>
      </p:sp>
      <p:pic>
        <p:nvPicPr>
          <p:cNvPr id="43" name="Picture 3" descr="C:\Users\wu\Desktop\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9" t="13030" r="3058" b="79793"/>
          <a:stretch/>
        </p:blipFill>
        <p:spPr bwMode="auto">
          <a:xfrm>
            <a:off x="-4811531" y="959944"/>
            <a:ext cx="571663" cy="4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1664788" y="5147179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9324358" y="5171997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6633340" y="2008444"/>
            <a:ext cx="15148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-3231756" y="3224477"/>
            <a:ext cx="4391464" cy="55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6273300" y="3799933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-2112171" y="3367885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60" name="直線單箭頭接點 59"/>
          <p:cNvCxnSpPr/>
          <p:nvPr/>
        </p:nvCxnSpPr>
        <p:spPr>
          <a:xfrm flipH="1">
            <a:off x="6204992" y="3755859"/>
            <a:ext cx="2372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13908206" y="2926376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14715549" y="2196305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pic>
        <p:nvPicPr>
          <p:cNvPr id="63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8233168" y="55516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/>
          <p:cNvGrpSpPr/>
          <p:nvPr/>
        </p:nvGrpSpPr>
        <p:grpSpPr>
          <a:xfrm>
            <a:off x="18493634" y="915200"/>
            <a:ext cx="4034486" cy="4084071"/>
            <a:chOff x="-4557279" y="1340768"/>
            <a:chExt cx="4034486" cy="4084071"/>
          </a:xfrm>
        </p:grpSpPr>
        <p:sp>
          <p:nvSpPr>
            <p:cNvPr id="65" name="文字方塊 64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67" name="文字方塊 66"/>
          <p:cNvSpPr txBox="1"/>
          <p:nvPr/>
        </p:nvSpPr>
        <p:spPr>
          <a:xfrm>
            <a:off x="18460536" y="5206063"/>
            <a:ext cx="41325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上一步     開啟綠燈    下一步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18596626" y="1788116"/>
            <a:ext cx="38085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 smtClean="0"/>
              <a:t>亮綠燈表這顆燈有接收到更改時間校正的指令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FontTx/>
              <a:buAutoNum type="arabicPeriod"/>
            </a:pPr>
            <a:r>
              <a:rPr lang="zh-TW" altLang="en-US" dirty="0" smtClean="0"/>
              <a:t>若</a:t>
            </a:r>
            <a:r>
              <a:rPr lang="zh-TW" altLang="en-US" dirty="0"/>
              <a:t>沒亮綠燈</a:t>
            </a:r>
            <a:r>
              <a:rPr lang="zh-TW" altLang="en-US" dirty="0" smtClean="0"/>
              <a:t>重複請按開啟綠燈按鈕，直到綠燈亮起</a:t>
            </a:r>
            <a:endParaRPr lang="zh-TW" altLang="en-US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r>
              <a:rPr lang="zh-TW" altLang="en-US" dirty="0" smtClean="0"/>
              <a:t>綠燈亮後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zh-TW" altLang="en-US" b="1" dirty="0" smtClean="0">
                <a:solidFill>
                  <a:srgbClr val="FF0000"/>
                </a:solidFill>
              </a:rPr>
              <a:t> 秒</a:t>
            </a:r>
            <a:r>
              <a:rPr lang="zh-TW" altLang="en-US" dirty="0" smtClean="0"/>
              <a:t>會自動關閉</a:t>
            </a:r>
            <a:endParaRPr lang="en-US" altLang="zh-TW" dirty="0"/>
          </a:p>
        </p:txBody>
      </p:sp>
      <p:sp>
        <p:nvSpPr>
          <p:cNvPr id="70" name="圓角矩形 69"/>
          <p:cNvSpPr/>
          <p:nvPr/>
        </p:nvSpPr>
        <p:spPr>
          <a:xfrm>
            <a:off x="18559954" y="1655465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77" name="圓角矩形 76"/>
          <p:cNvSpPr/>
          <p:nvPr/>
        </p:nvSpPr>
        <p:spPr>
          <a:xfrm>
            <a:off x="20863336" y="1647216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H="1">
            <a:off x="13990228" y="3952660"/>
            <a:ext cx="363629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14814667" y="4096676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71" name="直線單箭頭接點 70"/>
          <p:cNvCxnSpPr/>
          <p:nvPr/>
        </p:nvCxnSpPr>
        <p:spPr>
          <a:xfrm>
            <a:off x="23097139" y="2606449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H="1">
            <a:off x="23097139" y="3638616"/>
            <a:ext cx="363629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23822460" y="1940423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4050414" y="3738377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pic>
        <p:nvPicPr>
          <p:cNvPr id="8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7525631" y="57483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27836751" y="298502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27772366" y="4751836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8126155" y="1377239"/>
            <a:ext cx="38639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      </a:t>
            </a:r>
            <a:r>
              <a:rPr lang="zh-TW" altLang="en-US" sz="2800" dirty="0" smtClean="0"/>
              <a:t>風速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58%</a:t>
            </a:r>
          </a:p>
          <a:p>
            <a:r>
              <a:rPr lang="en-US" altLang="zh-TW" sz="2800" dirty="0" smtClean="0"/>
              <a:t>Sunlight-2</a:t>
            </a:r>
            <a:r>
              <a:rPr lang="zh-TW" altLang="en-US" sz="2800" dirty="0" smtClean="0"/>
              <a:t>        風速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58</a:t>
            </a:r>
            <a:r>
              <a:rPr lang="en-US" altLang="zh-TW" sz="2800" dirty="0" smtClean="0"/>
              <a:t>%</a:t>
            </a:r>
          </a:p>
          <a:p>
            <a:r>
              <a:rPr lang="en-US" altLang="zh-TW" sz="2800" dirty="0" smtClean="0"/>
              <a:t>Sunlight-3</a:t>
            </a:r>
            <a:r>
              <a:rPr lang="zh-TW" altLang="en-US" sz="2800" dirty="0" smtClean="0"/>
              <a:t>        風速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58%</a:t>
            </a:r>
          </a:p>
          <a:p>
            <a:endParaRPr lang="en-US" altLang="zh-TW" sz="2800" dirty="0"/>
          </a:p>
          <a:p>
            <a:r>
              <a:rPr lang="zh-TW" altLang="en-US" sz="2800" dirty="0"/>
              <a:t> 確認無誤請按完成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28965791" y="303802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26851839" y="6322455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94" name="直線單箭頭接點 93"/>
          <p:cNvCxnSpPr/>
          <p:nvPr/>
        </p:nvCxnSpPr>
        <p:spPr>
          <a:xfrm flipH="1">
            <a:off x="29685871" y="5581719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0669524" y="4629939"/>
            <a:ext cx="1463247" cy="99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-20781078" y="-2470428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在裝置設定的頁面右上角按</a:t>
            </a:r>
            <a:endParaRPr lang="en-US" altLang="zh-TW" sz="3600" dirty="0" smtClean="0"/>
          </a:p>
          <a:p>
            <a:r>
              <a:rPr lang="zh-TW" altLang="en-US" sz="3600" dirty="0" smtClean="0"/>
              <a:t>進行多顆燈一起風扇調整</a:t>
            </a:r>
            <a:endParaRPr lang="zh-TW" altLang="en-US" sz="3600" dirty="0"/>
          </a:p>
        </p:txBody>
      </p:sp>
      <p:cxnSp>
        <p:nvCxnSpPr>
          <p:cNvPr id="73" name="直線單箭頭接點 72"/>
          <p:cNvCxnSpPr/>
          <p:nvPr/>
        </p:nvCxnSpPr>
        <p:spPr>
          <a:xfrm>
            <a:off x="-13960948" y="-1331654"/>
            <a:ext cx="5877255" cy="2115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wu\Desktop\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39" t="5115" r="974" b="89212"/>
          <a:stretch/>
        </p:blipFill>
        <p:spPr bwMode="auto">
          <a:xfrm>
            <a:off x="-14922862" y="-2549004"/>
            <a:ext cx="935881" cy="1015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75" y="1600200"/>
            <a:ext cx="2546849" cy="4525963"/>
          </a:xfrm>
        </p:spPr>
      </p:pic>
      <p:sp>
        <p:nvSpPr>
          <p:cNvPr id="4" name="矩形 3"/>
          <p:cNvSpPr/>
          <p:nvPr/>
        </p:nvSpPr>
        <p:spPr>
          <a:xfrm>
            <a:off x="-13502008" y="-4491880"/>
            <a:ext cx="36868096" cy="14473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-13213976" y="2708920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-13213976" y="211369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 </a:t>
            </a:r>
            <a:r>
              <a:rPr lang="en-US" altLang="zh-TW" sz="2800" dirty="0" smtClean="0"/>
              <a:t>group</a:t>
            </a:r>
            <a:r>
              <a:rPr lang="zh-TW" altLang="en-US" sz="2800" dirty="0" smtClean="0"/>
              <a:t> 的鍵</a:t>
            </a:r>
            <a:endParaRPr lang="zh-TW" altLang="en-US" sz="2800" dirty="0"/>
          </a:p>
        </p:txBody>
      </p:sp>
      <p:pic>
        <p:nvPicPr>
          <p:cNvPr id="1026" name="Picture 2" descr="C:\Users\wu\Desktop\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2859622"/>
            <a:ext cx="6186016" cy="109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-2769534"/>
            <a:ext cx="6186766" cy="109944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2788280"/>
            <a:ext cx="6186766" cy="10994400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-4003624" y="-1899592"/>
            <a:ext cx="2166912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-3743617" y="-786698"/>
            <a:ext cx="10288760" cy="1573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4005048" y="-1839036"/>
            <a:ext cx="6702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各個裝置不能被重複編輯群組</a:t>
            </a:r>
            <a:endParaRPr lang="en-US" altLang="zh-TW" sz="3600" dirty="0"/>
          </a:p>
          <a:p>
            <a:r>
              <a:rPr lang="zh-TW" altLang="en-US" sz="3600" dirty="0" smtClean="0"/>
              <a:t>紅圈處已被編輯群組</a:t>
            </a:r>
            <a:r>
              <a:rPr lang="en-US" altLang="zh-TW" sz="3600" dirty="0" smtClean="0"/>
              <a:t>a  </a:t>
            </a:r>
            <a:r>
              <a:rPr lang="zh-TW" altLang="en-US" sz="3600" dirty="0" smtClean="0"/>
              <a:t>所以在群組</a:t>
            </a:r>
            <a:r>
              <a:rPr lang="en-US" altLang="zh-TW" sz="3600" dirty="0" smtClean="0"/>
              <a:t>b</a:t>
            </a:r>
            <a:r>
              <a:rPr lang="zh-TW" altLang="en-US" sz="3600" dirty="0" smtClean="0"/>
              <a:t>不能再被編輯</a:t>
            </a:r>
            <a:endParaRPr lang="zh-TW" altLang="en-US" sz="3600" dirty="0"/>
          </a:p>
        </p:txBody>
      </p:sp>
      <p:sp>
        <p:nvSpPr>
          <p:cNvPr id="19" name="橢圓 18"/>
          <p:cNvSpPr/>
          <p:nvPr/>
        </p:nvSpPr>
        <p:spPr>
          <a:xfrm>
            <a:off x="6621267" y="-1855713"/>
            <a:ext cx="6984776" cy="26485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-12277872" y="-3987824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/>
              <a:t>6. Group  </a:t>
            </a:r>
            <a:r>
              <a:rPr lang="zh-TW" altLang="en-US" sz="5400" dirty="0" smtClean="0"/>
              <a:t>編輯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3956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469560" y="-2259632"/>
            <a:ext cx="28587176" cy="1101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-9253536" y="2301401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-9240032" y="1556792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按</a:t>
            </a:r>
            <a:r>
              <a:rPr lang="en-US" altLang="zh-TW" sz="3200" dirty="0" smtClean="0"/>
              <a:t>schedule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5224" y="-180020"/>
            <a:ext cx="3859132" cy="685800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-2484784" y="692696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-2506182" y="8290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按</a:t>
            </a:r>
            <a:r>
              <a:rPr lang="en-US" altLang="zh-TW" sz="3200" dirty="0" smtClean="0"/>
              <a:t> + </a:t>
            </a:r>
            <a:r>
              <a:rPr lang="zh-TW" altLang="en-US" sz="3200" dirty="0" smtClean="0"/>
              <a:t>新增排程</a:t>
            </a:r>
            <a:endParaRPr lang="zh-TW" altLang="en-US" sz="32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6656"/>
            <a:ext cx="3859132" cy="6858000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4355976" y="3645024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355976" y="2800627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按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→</a:t>
            </a:r>
            <a:r>
              <a:rPr lang="en-US" altLang="zh-TW" sz="3200" dirty="0" smtClean="0"/>
              <a:t> </a:t>
            </a:r>
            <a:r>
              <a:rPr lang="zh-TW" altLang="en-US" sz="3200" dirty="0"/>
              <a:t>編輯</a:t>
            </a:r>
            <a:r>
              <a:rPr lang="zh-TW" altLang="en-US" sz="3200" dirty="0" smtClean="0"/>
              <a:t>排程</a:t>
            </a:r>
            <a:endParaRPr lang="zh-TW" altLang="en-US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52320" y="3266249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請接續</a:t>
            </a:r>
            <a:r>
              <a:rPr lang="zh-TW" altLang="en-US" sz="2800" dirty="0" smtClean="0"/>
              <a:t>下一頁</a:t>
            </a:r>
            <a:r>
              <a:rPr lang="en-US" altLang="zh-TW" sz="2800" dirty="0" err="1" smtClean="0"/>
              <a:t>ppt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-9240032" y="-1596310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7</a:t>
            </a:r>
            <a:r>
              <a:rPr lang="en-US" altLang="zh-TW" sz="5400" dirty="0" smtClean="0"/>
              <a:t>. </a:t>
            </a:r>
            <a:r>
              <a:rPr lang="en-US" altLang="zh-TW" sz="5400" dirty="0" smtClean="0"/>
              <a:t>Schedule</a:t>
            </a:r>
            <a:r>
              <a:rPr lang="zh-TW" altLang="en-US" sz="5400" dirty="0" smtClean="0"/>
              <a:t> 編輯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1369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2322</Words>
  <Application>Microsoft Office PowerPoint</Application>
  <PresentationFormat>如螢幕大小 (4:3)</PresentationFormat>
  <Paragraphs>504</Paragraphs>
  <Slides>17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Office 佈景主題</vt:lpstr>
      <vt:lpstr>app</vt:lpstr>
      <vt:lpstr>PowerPoint 簡報</vt:lpstr>
      <vt:lpstr>PowerPoint 簡報</vt:lpstr>
      <vt:lpstr>PowerPoint 簡報</vt:lpstr>
      <vt:lpstr>PowerPoint 簡報</vt:lpstr>
      <vt:lpstr>4. 多顆燈一起時間校正</vt:lpstr>
      <vt:lpstr>5. 多顆燈一起風扇調整</vt:lpstr>
      <vt:lpstr>PowerPoint 簡報</vt:lpstr>
      <vt:lpstr>PowerPoint 簡報</vt:lpstr>
      <vt:lpstr>PowerPoint 簡報</vt:lpstr>
      <vt:lpstr>8.全螢幕編輯排程</vt:lpstr>
      <vt:lpstr>9. 排程目檢視窗編輯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</dc:creator>
  <cp:lastModifiedBy>wu</cp:lastModifiedBy>
  <cp:revision>129</cp:revision>
  <dcterms:created xsi:type="dcterms:W3CDTF">2017-12-27T06:09:00Z</dcterms:created>
  <dcterms:modified xsi:type="dcterms:W3CDTF">2018-01-08T07:17:33Z</dcterms:modified>
</cp:coreProperties>
</file>